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9" r:id="rId2"/>
    <p:sldId id="260" r:id="rId3"/>
    <p:sldId id="261" r:id="rId4"/>
    <p:sldId id="297" r:id="rId5"/>
    <p:sldId id="263" r:id="rId6"/>
    <p:sldId id="270" r:id="rId7"/>
    <p:sldId id="264" r:id="rId8"/>
    <p:sldId id="265" r:id="rId9"/>
    <p:sldId id="266" r:id="rId10"/>
    <p:sldId id="267" r:id="rId11"/>
    <p:sldId id="268" r:id="rId12"/>
    <p:sldId id="269" r:id="rId13"/>
    <p:sldId id="300" r:id="rId14"/>
    <p:sldId id="302" r:id="rId15"/>
    <p:sldId id="273" r:id="rId16"/>
    <p:sldId id="277" r:id="rId17"/>
    <p:sldId id="278" r:id="rId18"/>
    <p:sldId id="303" r:id="rId19"/>
    <p:sldId id="274" r:id="rId20"/>
    <p:sldId id="271" r:id="rId21"/>
    <p:sldId id="279" r:id="rId22"/>
    <p:sldId id="281" r:id="rId23"/>
    <p:sldId id="280" r:id="rId24"/>
    <p:sldId id="304" r:id="rId25"/>
    <p:sldId id="285" r:id="rId26"/>
    <p:sldId id="286" r:id="rId27"/>
    <p:sldId id="301" r:id="rId28"/>
    <p:sldId id="288" r:id="rId29"/>
    <p:sldId id="305" r:id="rId30"/>
    <p:sldId id="307" r:id="rId31"/>
    <p:sldId id="306" r:id="rId32"/>
    <p:sldId id="289" r:id="rId33"/>
    <p:sldId id="290" r:id="rId34"/>
    <p:sldId id="291" r:id="rId35"/>
    <p:sldId id="294" r:id="rId36"/>
    <p:sldId id="295" r:id="rId37"/>
    <p:sldId id="258" r:id="rId38"/>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62626"/>
    <a:srgbClr val="232323"/>
    <a:srgbClr val="635D58"/>
    <a:srgbClr val="BF3D2B"/>
    <a:srgbClr val="BD3A29"/>
    <a:srgbClr val="AD3323"/>
    <a:srgbClr val="191919"/>
    <a:srgbClr val="B3B3B3"/>
    <a:srgbClr val="4C4C4C"/>
    <a:srgbClr val="FF5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8" autoAdjust="0"/>
    <p:restoredTop sz="94692" autoAdjust="0"/>
  </p:normalViewPr>
  <p:slideViewPr>
    <p:cSldViewPr snapToGrid="0">
      <p:cViewPr varScale="1">
        <p:scale>
          <a:sx n="131" d="100"/>
          <a:sy n="131" d="100"/>
        </p:scale>
        <p:origin x="-426"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pieChart>
        <c:varyColors val="1"/>
        <c:ser>
          <c:idx val="0"/>
          <c:order val="0"/>
          <c:tx>
            <c:strRef>
              <c:f>Sheet1!$B$1</c:f>
              <c:strCache>
                <c:ptCount val="1"/>
                <c:pt idx="0">
                  <c:v>2015 federal appeals</c:v>
                </c:pt>
              </c:strCache>
            </c:strRef>
          </c:tx>
          <c:dPt>
            <c:idx val="0"/>
            <c:bubble3D val="0"/>
          </c:dPt>
          <c:dPt>
            <c:idx val="1"/>
            <c:bubble3D val="0"/>
            <c:spPr>
              <a:solidFill>
                <a:srgbClr val="FFC000"/>
              </a:solidFill>
            </c:spPr>
          </c:dPt>
          <c:dPt>
            <c:idx val="2"/>
            <c:bubble3D val="0"/>
            <c:spPr>
              <a:solidFill>
                <a:srgbClr val="92D050"/>
              </a:solidFill>
            </c:spPr>
          </c:dPt>
          <c:dPt>
            <c:idx val="3"/>
            <c:bubble3D val="0"/>
            <c:spPr>
              <a:solidFill>
                <a:srgbClr val="7030A0"/>
              </a:solidFill>
            </c:spPr>
          </c:dPt>
          <c:dLbls>
            <c:txPr>
              <a:bodyPr/>
              <a:lstStyle/>
              <a:p>
                <a:pPr>
                  <a:defRPr>
                    <a:solidFill>
                      <a:schemeClr val="bg1"/>
                    </a:solidFill>
                  </a:defRPr>
                </a:pPr>
                <a:endParaRPr lang="en-US"/>
              </a:p>
            </c:txPr>
            <c:dLblPos val="inEnd"/>
            <c:showLegendKey val="0"/>
            <c:showVal val="1"/>
            <c:showCatName val="0"/>
            <c:showSerName val="0"/>
            <c:showPercent val="0"/>
            <c:showBubbleSize val="0"/>
            <c:showLeaderLines val="1"/>
          </c:dLbls>
          <c:cat>
            <c:strRef>
              <c:f>Sheet1!$A$2:$A$5</c:f>
              <c:strCache>
                <c:ptCount val="4"/>
                <c:pt idx="0">
                  <c:v>Affirmed</c:v>
                </c:pt>
                <c:pt idx="1">
                  <c:v>Dismissed</c:v>
                </c:pt>
                <c:pt idx="2">
                  <c:v>Reversed</c:v>
                </c:pt>
                <c:pt idx="3">
                  <c:v>Other</c:v>
                </c:pt>
              </c:strCache>
            </c:strRef>
          </c:cat>
          <c:val>
            <c:numRef>
              <c:f>Sheet1!$B$2:$B$5</c:f>
              <c:numCache>
                <c:formatCode>General</c:formatCode>
                <c:ptCount val="4"/>
                <c:pt idx="0">
                  <c:v>21046</c:v>
                </c:pt>
                <c:pt idx="1">
                  <c:v>2684</c:v>
                </c:pt>
                <c:pt idx="2">
                  <c:v>2394</c:v>
                </c:pt>
                <c:pt idx="3">
                  <c:v>6282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pieChart>
        <c:varyColors val="1"/>
        <c:ser>
          <c:idx val="0"/>
          <c:order val="0"/>
          <c:tx>
            <c:strRef>
              <c:f>Sheet1!$B$1</c:f>
              <c:strCache>
                <c:ptCount val="1"/>
                <c:pt idx="0">
                  <c:v>Column1</c:v>
                </c:pt>
              </c:strCache>
            </c:strRef>
          </c:tx>
          <c:dPt>
            <c:idx val="0"/>
            <c:bubble3D val="0"/>
          </c:dPt>
          <c:dPt>
            <c:idx val="1"/>
            <c:bubble3D val="0"/>
            <c:spPr>
              <a:solidFill>
                <a:srgbClr val="FFC000"/>
              </a:solidFill>
            </c:spPr>
          </c:dPt>
          <c:dPt>
            <c:idx val="2"/>
            <c:bubble3D val="0"/>
            <c:spPr>
              <a:solidFill>
                <a:srgbClr val="92D050"/>
              </a:solidFill>
            </c:spPr>
          </c:dPt>
          <c:dPt>
            <c:idx val="3"/>
            <c:bubble3D val="0"/>
            <c:spPr>
              <a:solidFill>
                <a:srgbClr val="7030A0"/>
              </a:solidFill>
            </c:spPr>
          </c:dPt>
          <c:dLbls>
            <c:txPr>
              <a:bodyPr/>
              <a:lstStyle/>
              <a:p>
                <a:pPr>
                  <a:defRPr>
                    <a:solidFill>
                      <a:schemeClr val="bg1"/>
                    </a:solidFill>
                  </a:defRPr>
                </a:pPr>
                <a:endParaRPr lang="en-US"/>
              </a:p>
            </c:txPr>
            <c:dLblPos val="inEnd"/>
            <c:showLegendKey val="0"/>
            <c:showVal val="1"/>
            <c:showCatName val="0"/>
            <c:showSerName val="0"/>
            <c:showPercent val="0"/>
            <c:showBubbleSize val="0"/>
            <c:showLeaderLines val="1"/>
          </c:dLbls>
          <c:cat>
            <c:strRef>
              <c:f>Sheet1!$A$2:$A$5</c:f>
              <c:strCache>
                <c:ptCount val="4"/>
                <c:pt idx="0">
                  <c:v>Affirmed</c:v>
                </c:pt>
                <c:pt idx="1">
                  <c:v>Dismissed</c:v>
                </c:pt>
                <c:pt idx="2">
                  <c:v>Reversed</c:v>
                </c:pt>
                <c:pt idx="3">
                  <c:v>Other</c:v>
                </c:pt>
              </c:strCache>
            </c:strRef>
          </c:cat>
          <c:val>
            <c:numRef>
              <c:f>Sheet1!$B$2:$B$5</c:f>
              <c:numCache>
                <c:formatCode>General</c:formatCode>
                <c:ptCount val="4"/>
                <c:pt idx="0">
                  <c:v>12609</c:v>
                </c:pt>
                <c:pt idx="1">
                  <c:v>7329</c:v>
                </c:pt>
                <c:pt idx="2">
                  <c:v>2703</c:v>
                </c:pt>
                <c:pt idx="3">
                  <c:v>1762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3BBB6A6-1368-4C28-B922-A3FA9635B052}" type="datetimeFigureOut">
              <a:rPr lang="en-US" smtClean="0"/>
              <a:t>7/28/2016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EC3D6B9-22AC-4B9C-BB61-F60716F0BD4D}" type="slidenum">
              <a:rPr lang="en-US" smtClean="0"/>
              <a:t>‹#›</a:t>
            </a:fld>
            <a:endParaRPr lang="en-US" dirty="0"/>
          </a:p>
        </p:txBody>
      </p:sp>
    </p:spTree>
    <p:extLst>
      <p:ext uri="{BB962C8B-B14F-4D97-AF65-F5344CB8AC3E}">
        <p14:creationId xmlns:p14="http://schemas.microsoft.com/office/powerpoint/2010/main" val="243832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9684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4727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96455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8312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5483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35251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4002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71669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0145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8728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6202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66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4589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46053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97310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8826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695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06408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15247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01292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77288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8877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65237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87063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35894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13379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72042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26752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53145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6083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8246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2826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1379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5942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6888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1781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3648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6262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95351"/>
            <a:ext cx="8686800" cy="1295399"/>
          </a:xfrm>
        </p:spPr>
        <p:txBody>
          <a:bodyPr anchor="b" anchorCtr="0">
            <a:noAutofit/>
          </a:bodyPr>
          <a:lstStyle>
            <a:lvl1pPr algn="ctr" defTabSz="914362" rtl="0" eaLnBrk="1" latinLnBrk="0" hangingPunct="1">
              <a:spcBef>
                <a:spcPct val="0"/>
              </a:spcBef>
              <a:buNone/>
              <a:defRPr lang="en-US" sz="2800" kern="1200" cap="all" baseline="0" dirty="0">
                <a:solidFill>
                  <a:schemeClr val="bg1"/>
                </a:solidFill>
                <a:latin typeface="Arial"/>
                <a:ea typeface="+mj-ea"/>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535286"/>
            <a:ext cx="8686800" cy="722264"/>
          </a:xfrm>
        </p:spPr>
        <p:txBody>
          <a:bodyPr>
            <a:normAutofit/>
          </a:bodyPr>
          <a:lstStyle>
            <a:lvl1pPr marL="0" indent="0" algn="ctr">
              <a:buNone/>
              <a:defRPr lang="en-US" sz="1400" b="0" kern="1200" cap="all" spc="150" baseline="0" dirty="0">
                <a:solidFill>
                  <a:schemeClr val="tx2">
                    <a:lumMod val="60000"/>
                    <a:lumOff val="40000"/>
                  </a:schemeClr>
                </a:solidFill>
                <a:latin typeface="+mn-lt"/>
                <a:ea typeface="+mn-ea"/>
                <a:cs typeface="Times New Roman" pitchFamily="18" charset="0"/>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dirty="0"/>
          </a:p>
        </p:txBody>
      </p:sp>
      <p:sp>
        <p:nvSpPr>
          <p:cNvPr id="13" name="Footer Placeholder 4"/>
          <p:cNvSpPr>
            <a:spLocks noGrp="1"/>
          </p:cNvSpPr>
          <p:nvPr>
            <p:ph type="ftr" sz="quarter" idx="11"/>
          </p:nvPr>
        </p:nvSpPr>
        <p:spPr>
          <a:xfrm>
            <a:off x="1828800" y="4972050"/>
            <a:ext cx="5486400" cy="171450"/>
          </a:xfrm>
        </p:spPr>
        <p:txBody>
          <a:bodyPr/>
          <a:lstStyle/>
          <a:p>
            <a:endParaRPr lang="en-US" dirty="0"/>
          </a:p>
        </p:txBody>
      </p:sp>
      <p:sp>
        <p:nvSpPr>
          <p:cNvPr id="14" name="Slide Number Placeholder 5"/>
          <p:cNvSpPr>
            <a:spLocks noGrp="1"/>
          </p:cNvSpPr>
          <p:nvPr>
            <p:ph type="sldNum" sz="quarter" idx="12"/>
          </p:nvPr>
        </p:nvSpPr>
        <p:spPr>
          <a:xfrm>
            <a:off x="8763000" y="4972050"/>
            <a:ext cx="381000" cy="171450"/>
          </a:xfrm>
        </p:spPr>
        <p:txBody>
          <a:bodyPr/>
          <a:lstStyle/>
          <a:p>
            <a:fld id="{B8E9E4D3-E1F3-4625-8DFA-0C97878D3C1B}" type="slidenum">
              <a:rPr lang="en-US" smtClean="0"/>
              <a:t>‹#›</a:t>
            </a:fld>
            <a:endParaRPr lang="en-US" dirty="0"/>
          </a:p>
        </p:txBody>
      </p:sp>
      <p:sp>
        <p:nvSpPr>
          <p:cNvPr id="17" name="Date Placeholder 3"/>
          <p:cNvSpPr>
            <a:spLocks noGrp="1"/>
          </p:cNvSpPr>
          <p:nvPr>
            <p:ph type="dt" sz="half" idx="2"/>
          </p:nvPr>
        </p:nvSpPr>
        <p:spPr>
          <a:xfrm>
            <a:off x="-5305" y="4850995"/>
            <a:ext cx="1681683" cy="170456"/>
          </a:xfrm>
          <a:prstGeom prst="rect">
            <a:avLst/>
          </a:prstGeom>
        </p:spPr>
        <p:txBody>
          <a:bodyPr vert="horz" lIns="91436" tIns="45718" rIns="91436" bIns="45718" rtlCol="0" anchor="ctr"/>
          <a:lstStyle>
            <a:lvl1pPr algn="l">
              <a:defRPr sz="700">
                <a:solidFill>
                  <a:schemeClr val="tx2"/>
                </a:solidFill>
                <a:latin typeface="Arial" panose="020B0604020202020204" pitchFamily="34" charset="0"/>
                <a:cs typeface="Arial" panose="020B0604020202020204" pitchFamily="34" charset="0"/>
              </a:defRPr>
            </a:lvl1pPr>
          </a:lstStyle>
          <a:p>
            <a:fld id="{8761D870-1A01-499F-8BBC-0FA70AB207F8}" type="datetime1">
              <a:rPr lang="en-US" smtClean="0"/>
              <a:t>7/28/2016</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1568" y="4572000"/>
            <a:ext cx="2340864" cy="196596"/>
          </a:xfrm>
          <a:prstGeom prst="rect">
            <a:avLst/>
          </a:prstGeom>
        </p:spPr>
      </p:pic>
    </p:spTree>
    <p:extLst>
      <p:ext uri="{BB962C8B-B14F-4D97-AF65-F5344CB8AC3E}">
        <p14:creationId xmlns:p14="http://schemas.microsoft.com/office/powerpoint/2010/main" val="32238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4080" userDrawn="1">
          <p15:clr>
            <a:srgbClr val="FBAE40"/>
          </p15:clr>
        </p15:guide>
        <p15:guide id="2" pos="288" userDrawn="1">
          <p15:clr>
            <a:srgbClr val="FBAE40"/>
          </p15:clr>
        </p15:guide>
        <p15:guide id="3" orient="horz" pos="36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857250"/>
          </a:xfrm>
        </p:spPr>
        <p:txBody>
          <a:bodyPr/>
          <a:lstStyle>
            <a:lvl1pPr>
              <a:defRPr>
                <a:solidFill>
                  <a:schemeClr val="accent1"/>
                </a:solidFill>
                <a:latin typeface="Arial"/>
                <a:cs typeface="Aria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973062-786D-4CE2-B97E-D1B39A4FEE8F}"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t>‹#›</a:t>
            </a:fld>
            <a:endParaRPr lang="en-US" dirty="0"/>
          </a:p>
        </p:txBody>
      </p:sp>
      <p:sp>
        <p:nvSpPr>
          <p:cNvPr id="8" name="Freeform 7"/>
          <p:cNvSpPr/>
          <p:nvPr userDrawn="1"/>
        </p:nvSpPr>
        <p:spPr>
          <a:xfrm>
            <a:off x="600075" y="-2381"/>
            <a:ext cx="928688" cy="590550"/>
          </a:xfrm>
          <a:custGeom>
            <a:avLst/>
            <a:gdLst>
              <a:gd name="connsiteX0" fmla="*/ 0 w 928688"/>
              <a:gd name="connsiteY0" fmla="*/ 590550 h 590550"/>
              <a:gd name="connsiteX1" fmla="*/ 628650 w 928688"/>
              <a:gd name="connsiteY1" fmla="*/ 590550 h 590550"/>
              <a:gd name="connsiteX2" fmla="*/ 928688 w 928688"/>
              <a:gd name="connsiteY2" fmla="*/ 0 h 590550"/>
              <a:gd name="connsiteX3" fmla="*/ 295275 w 928688"/>
              <a:gd name="connsiteY3" fmla="*/ 0 h 590550"/>
              <a:gd name="connsiteX4" fmla="*/ 0 w 928688"/>
              <a:gd name="connsiteY4" fmla="*/ 59055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88" h="590550">
                <a:moveTo>
                  <a:pt x="0" y="590550"/>
                </a:moveTo>
                <a:lnTo>
                  <a:pt x="628650" y="590550"/>
                </a:lnTo>
                <a:lnTo>
                  <a:pt x="928688" y="0"/>
                </a:lnTo>
                <a:lnTo>
                  <a:pt x="295275" y="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674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857250"/>
          </a:xfrm>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7C7802B-D849-48DA-AB59-9232345CB740}" type="datetime1">
              <a:rPr lang="en-US" smtClean="0"/>
              <a:pPr/>
              <a:t>7/28/2016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8E9E4D3-E1F3-4625-8DFA-0C97878D3C1B}" type="slidenum">
              <a:rPr lang="en-US" smtClean="0"/>
              <a:pPr/>
              <a:t>‹#›</a:t>
            </a:fld>
            <a:endParaRPr lang="en-US" dirty="0"/>
          </a:p>
        </p:txBody>
      </p:sp>
      <p:sp>
        <p:nvSpPr>
          <p:cNvPr id="7" name="Text Box 3"/>
          <p:cNvSpPr txBox="1">
            <a:spLocks noChangeArrowheads="1"/>
          </p:cNvSpPr>
          <p:nvPr userDrawn="1"/>
        </p:nvSpPr>
        <p:spPr bwMode="auto">
          <a:xfrm>
            <a:off x="0" y="4972050"/>
            <a:ext cx="2743200" cy="17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l"/>
            <a:r>
              <a:rPr lang="en-US" sz="500" b="0" cap="all" baseline="0" dirty="0">
                <a:solidFill>
                  <a:schemeClr val="bg1"/>
                </a:solidFill>
                <a:latin typeface="Arial"/>
                <a:cs typeface="Arial"/>
              </a:rPr>
              <a:t>© </a:t>
            </a:r>
            <a:r>
              <a:rPr lang="en-US" sz="500" b="0" cap="all" baseline="0" dirty="0" smtClean="0">
                <a:solidFill>
                  <a:schemeClr val="bg1"/>
                </a:solidFill>
                <a:latin typeface="Arial"/>
                <a:cs typeface="Arial"/>
              </a:rPr>
              <a:t>2015 Robins KAPLAN LLP</a:t>
            </a:r>
            <a:endParaRPr lang="en-US" sz="500" b="0" cap="all" baseline="0" dirty="0">
              <a:solidFill>
                <a:schemeClr val="bg1"/>
              </a:solidFill>
              <a:latin typeface="Arial"/>
              <a:cs typeface="Arial"/>
            </a:endParaRPr>
          </a:p>
        </p:txBody>
      </p:sp>
    </p:spTree>
    <p:extLst>
      <p:ext uri="{BB962C8B-B14F-4D97-AF65-F5344CB8AC3E}">
        <p14:creationId xmlns:p14="http://schemas.microsoft.com/office/powerpoint/2010/main" val="321278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bg>
      <p:bgPr>
        <a:solidFill>
          <a:srgbClr val="26262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581150"/>
            <a:ext cx="8534400" cy="1771650"/>
          </a:xfrm>
        </p:spPr>
        <p:txBody>
          <a:bodyPr anchor="ctr"/>
          <a:lstStyle>
            <a:lvl1pPr algn="ctr">
              <a:lnSpc>
                <a:spcPct val="150000"/>
              </a:lnSpc>
              <a:defRPr b="0" baseline="0">
                <a:solidFill>
                  <a:schemeClr val="accent1"/>
                </a:solidFill>
                <a:latin typeface="Times New Roman"/>
                <a:cs typeface="Times New Roman"/>
              </a:defRPr>
            </a:lvl1pPr>
          </a:lstStyle>
          <a:p>
            <a:r>
              <a:rPr lang="en-US" dirty="0" smtClean="0"/>
              <a:t>Click to add Quote text</a:t>
            </a:r>
            <a:br>
              <a:rPr lang="en-US" dirty="0" smtClean="0"/>
            </a:br>
            <a:r>
              <a:rPr lang="en-US" dirty="0" smtClean="0"/>
              <a:t>more text</a:t>
            </a:r>
            <a:br>
              <a:rPr lang="en-US" dirty="0" smtClean="0"/>
            </a:br>
            <a:r>
              <a:rPr lang="en-US" dirty="0" smtClean="0"/>
              <a:t>more text</a:t>
            </a:r>
            <a:endParaRPr lang="en-US" dirty="0"/>
          </a:p>
        </p:txBody>
      </p:sp>
      <p:sp>
        <p:nvSpPr>
          <p:cNvPr id="3" name="Date Placeholder 2"/>
          <p:cNvSpPr>
            <a:spLocks noGrp="1"/>
          </p:cNvSpPr>
          <p:nvPr>
            <p:ph type="dt" sz="half" idx="10"/>
          </p:nvPr>
        </p:nvSpPr>
        <p:spPr/>
        <p:txBody>
          <a:bodyPr/>
          <a:lstStyle/>
          <a:p>
            <a:fld id="{876F59F9-009E-4F56-B97F-51D1E97C1A10}"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t>‹#›</a:t>
            </a:fld>
            <a:endParaRPr lang="en-US" dirty="0"/>
          </a:p>
        </p:txBody>
      </p:sp>
    </p:spTree>
    <p:extLst>
      <p:ext uri="{BB962C8B-B14F-4D97-AF65-F5344CB8AC3E}">
        <p14:creationId xmlns:p14="http://schemas.microsoft.com/office/powerpoint/2010/main" val="427901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59490C-DAD3-45D3-8F05-40DCFBB4E6D4}"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t>‹#›</a:t>
            </a:fld>
            <a:endParaRPr lang="en-US" dirty="0"/>
          </a:p>
        </p:txBody>
      </p:sp>
      <p:sp>
        <p:nvSpPr>
          <p:cNvPr id="9" name="Picture Placeholder 6"/>
          <p:cNvSpPr>
            <a:spLocks noGrp="1"/>
          </p:cNvSpPr>
          <p:nvPr>
            <p:ph type="pic" sz="quarter" idx="13"/>
          </p:nvPr>
        </p:nvSpPr>
        <p:spPr>
          <a:xfrm>
            <a:off x="0" y="0"/>
            <a:ext cx="9144000" cy="5143500"/>
          </a:xfrm>
          <a:solidFill>
            <a:schemeClr val="bg2"/>
          </a:solidFill>
          <a:ln w="19050">
            <a:noFill/>
          </a:ln>
          <a:effectLst/>
        </p:spPr>
        <p:txBody>
          <a:bodyPr anchor="ctr" anchorCtr="0">
            <a:normAutofit/>
          </a:bodyPr>
          <a:lstStyle>
            <a:lvl1pPr marL="0" indent="0" algn="ctr">
              <a:buNone/>
              <a:tabLst>
                <a:tab pos="4002088" algn="l"/>
              </a:tabLst>
              <a:defRPr sz="2800"/>
            </a:lvl1pPr>
          </a:lstStyle>
          <a:p>
            <a:r>
              <a:rPr lang="en-US" dirty="0" smtClean="0"/>
              <a:t>Click icon to add picture</a:t>
            </a:r>
            <a:endParaRPr lang="en-US" dirty="0"/>
          </a:p>
        </p:txBody>
      </p:sp>
    </p:spTree>
    <p:extLst>
      <p:ext uri="{BB962C8B-B14F-4D97-AF65-F5344CB8AC3E}">
        <p14:creationId xmlns:p14="http://schemas.microsoft.com/office/powerpoint/2010/main" val="167746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1312F1-BF29-46D1-9901-952034A7D93D}"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t>‹#›</a:t>
            </a:fld>
            <a:endParaRPr lang="en-US" dirty="0"/>
          </a:p>
        </p:txBody>
      </p:sp>
    </p:spTree>
    <p:extLst>
      <p:ext uri="{BB962C8B-B14F-4D97-AF65-F5344CB8AC3E}">
        <p14:creationId xmlns:p14="http://schemas.microsoft.com/office/powerpoint/2010/main" val="40243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1">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EC1767-7377-4B1A-9D30-3CB24FA2BB5D}"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1280" y="2217420"/>
            <a:ext cx="3901440" cy="708660"/>
          </a:xfrm>
          <a:prstGeom prst="rect">
            <a:avLst/>
          </a:prstGeom>
        </p:spPr>
      </p:pic>
    </p:spTree>
    <p:extLst>
      <p:ext uri="{BB962C8B-B14F-4D97-AF65-F5344CB8AC3E}">
        <p14:creationId xmlns:p14="http://schemas.microsoft.com/office/powerpoint/2010/main" val="130243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rgbClr val="26262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33E6DF-5FFD-4D87-BC15-BE98C21BF667}"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1280" y="2217420"/>
            <a:ext cx="3901440" cy="708660"/>
          </a:xfrm>
          <a:prstGeom prst="rect">
            <a:avLst/>
          </a:prstGeom>
        </p:spPr>
      </p:pic>
    </p:spTree>
    <p:extLst>
      <p:ext uri="{BB962C8B-B14F-4D97-AF65-F5344CB8AC3E}">
        <p14:creationId xmlns:p14="http://schemas.microsoft.com/office/powerpoint/2010/main" val="216638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A84F46-B753-49D6-AB9C-3BDE30E4BC42}"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816" y="2030635"/>
            <a:ext cx="3706368" cy="1082231"/>
          </a:xfrm>
          <a:prstGeom prst="rect">
            <a:avLst/>
          </a:prstGeom>
        </p:spPr>
      </p:pic>
    </p:spTree>
    <p:extLst>
      <p:ext uri="{BB962C8B-B14F-4D97-AF65-F5344CB8AC3E}">
        <p14:creationId xmlns:p14="http://schemas.microsoft.com/office/powerpoint/2010/main" val="411149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4">
    <p:bg>
      <p:bgPr>
        <a:solidFill>
          <a:srgbClr val="26262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0EB8E0-FA1A-4BDE-A719-DD276439EF0F}"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816" y="2030635"/>
            <a:ext cx="3706368" cy="1082231"/>
          </a:xfrm>
          <a:prstGeom prst="rect">
            <a:avLst/>
          </a:prstGeom>
        </p:spPr>
      </p:pic>
    </p:spTree>
    <p:extLst>
      <p:ext uri="{BB962C8B-B14F-4D97-AF65-F5344CB8AC3E}">
        <p14:creationId xmlns:p14="http://schemas.microsoft.com/office/powerpoint/2010/main" val="1280726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5">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B98918-EDCC-4954-A9EA-A799EF294B6B}"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8528" y="2402015"/>
            <a:ext cx="5266944" cy="339471"/>
          </a:xfrm>
          <a:prstGeom prst="rect">
            <a:avLst/>
          </a:prstGeom>
        </p:spPr>
      </p:pic>
    </p:spTree>
    <p:extLst>
      <p:ext uri="{BB962C8B-B14F-4D97-AF65-F5344CB8AC3E}">
        <p14:creationId xmlns:p14="http://schemas.microsoft.com/office/powerpoint/2010/main" val="293704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pPr/>
              <a:t>‹#›</a:t>
            </a:fld>
            <a:endParaRPr lang="en-US" dirty="0"/>
          </a:p>
        </p:txBody>
      </p:sp>
      <p:sp>
        <p:nvSpPr>
          <p:cNvPr id="6" name="Title 1"/>
          <p:cNvSpPr>
            <a:spLocks noGrp="1"/>
          </p:cNvSpPr>
          <p:nvPr>
            <p:ph type="title"/>
          </p:nvPr>
        </p:nvSpPr>
        <p:spPr>
          <a:xfrm>
            <a:off x="457200" y="133350"/>
            <a:ext cx="8458200" cy="838200"/>
          </a:xfrm>
        </p:spPr>
        <p:txBody>
          <a:bodyPr anchor="b"/>
          <a:lstStyle>
            <a:lvl1pPr>
              <a:defRPr sz="2400" baseline="0">
                <a:solidFill>
                  <a:schemeClr val="accent1"/>
                </a:solidFill>
              </a:defRPr>
            </a:lvl1pPr>
          </a:lstStyle>
          <a:p>
            <a:r>
              <a:rPr lang="en-US" smtClean="0"/>
              <a:t>Click to edit Master title style</a:t>
            </a:r>
            <a:endParaRPr lang="en-US" dirty="0"/>
          </a:p>
        </p:txBody>
      </p:sp>
      <p:sp>
        <p:nvSpPr>
          <p:cNvPr id="7" name="Content Placeholder 2"/>
          <p:cNvSpPr>
            <a:spLocks noGrp="1"/>
          </p:cNvSpPr>
          <p:nvPr>
            <p:ph idx="1" hasCustomPrompt="1"/>
          </p:nvPr>
        </p:nvSpPr>
        <p:spPr>
          <a:xfrm>
            <a:off x="457200" y="1200150"/>
            <a:ext cx="8471370" cy="3657600"/>
          </a:xfrm>
        </p:spPr>
        <p:txBody>
          <a:bodyPr/>
          <a:lstStyle>
            <a:lvl1pPr marL="233363" indent="-233363">
              <a:buClr>
                <a:schemeClr val="tx1"/>
              </a:buClr>
              <a:buFont typeface="Wingdings" panose="05000000000000000000" pitchFamily="2" charset="2"/>
              <a:buChar char="§"/>
              <a:defRPr sz="2400" b="0">
                <a:solidFill>
                  <a:srgbClr val="191919"/>
                </a:solidFill>
              </a:defRPr>
            </a:lvl1pPr>
            <a:lvl2pPr>
              <a:buClr>
                <a:schemeClr val="tx1"/>
              </a:buClr>
              <a:defRPr sz="2000" b="0" baseline="0">
                <a:solidFill>
                  <a:srgbClr val="191919"/>
                </a:solidFill>
              </a:defRPr>
            </a:lvl2pPr>
            <a:lvl3pPr>
              <a:buClr>
                <a:schemeClr val="tx1"/>
              </a:buClr>
              <a:defRPr sz="1800" b="0" baseline="0">
                <a:solidFill>
                  <a:srgbClr val="191919"/>
                </a:solidFill>
              </a:defRPr>
            </a:lvl3pPr>
            <a:lvl4pPr>
              <a:defRPr>
                <a:solidFill>
                  <a:srgbClr val="191919"/>
                </a:solidFill>
              </a:defRPr>
            </a:lvl4pPr>
            <a:lvl5pPr>
              <a:defRPr>
                <a:solidFill>
                  <a:srgbClr val="191919"/>
                </a:solidFill>
              </a:defRPr>
            </a:lvl5pPr>
          </a:lstStyle>
          <a:p>
            <a:pPr lvl="0"/>
            <a:r>
              <a:rPr lang="en-US" dirty="0" smtClean="0"/>
              <a:t>Click to add text</a:t>
            </a:r>
          </a:p>
          <a:p>
            <a:pPr lvl="1"/>
            <a:r>
              <a:rPr lang="en-US" dirty="0" smtClean="0"/>
              <a:t>Click to add text</a:t>
            </a:r>
          </a:p>
          <a:p>
            <a:pPr lvl="2"/>
            <a:r>
              <a:rPr lang="en-US" dirty="0" smtClean="0"/>
              <a:t>Click to add text</a:t>
            </a:r>
          </a:p>
        </p:txBody>
      </p:sp>
      <p:sp>
        <p:nvSpPr>
          <p:cNvPr id="9" name="Date Placeholder 3"/>
          <p:cNvSpPr>
            <a:spLocks noGrp="1"/>
          </p:cNvSpPr>
          <p:nvPr>
            <p:ph type="dt" sz="half" idx="2"/>
          </p:nvPr>
        </p:nvSpPr>
        <p:spPr>
          <a:xfrm>
            <a:off x="-5305" y="4850995"/>
            <a:ext cx="1681683" cy="170456"/>
          </a:xfrm>
          <a:prstGeom prst="rect">
            <a:avLst/>
          </a:prstGeom>
        </p:spPr>
        <p:txBody>
          <a:bodyPr vert="horz" lIns="91436" tIns="45718" rIns="91436" bIns="45718" rtlCol="0" anchor="ctr"/>
          <a:lstStyle>
            <a:lvl1pPr algn="l">
              <a:defRPr sz="700" b="0">
                <a:solidFill>
                  <a:schemeClr val="tx2"/>
                </a:solidFill>
                <a:latin typeface="Arial"/>
                <a:cs typeface="Arial"/>
              </a:defRPr>
            </a:lvl1pPr>
          </a:lstStyle>
          <a:p>
            <a:fld id="{AAEC58BE-1DAE-435C-A0B1-AC6E2D357431}" type="datetime1">
              <a:rPr lang="en-US" smtClean="0"/>
              <a:pPr/>
              <a:t>7/28/2016</a:t>
            </a:fld>
            <a:endParaRPr lang="en-US" dirty="0"/>
          </a:p>
        </p:txBody>
      </p:sp>
    </p:spTree>
    <p:extLst>
      <p:ext uri="{BB962C8B-B14F-4D97-AF65-F5344CB8AC3E}">
        <p14:creationId xmlns:p14="http://schemas.microsoft.com/office/powerpoint/2010/main" val="15566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6">
    <p:bg>
      <p:bgPr>
        <a:solidFill>
          <a:srgbClr val="26262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EAD3C4-F0D0-4DED-A066-DB7B66909785}"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8528" y="2402015"/>
            <a:ext cx="5266944" cy="339471"/>
          </a:xfrm>
          <a:prstGeom prst="rect">
            <a:avLst/>
          </a:prstGeom>
        </p:spPr>
      </p:pic>
    </p:spTree>
    <p:extLst>
      <p:ext uri="{BB962C8B-B14F-4D97-AF65-F5344CB8AC3E}">
        <p14:creationId xmlns:p14="http://schemas.microsoft.com/office/powerpoint/2010/main" val="295474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458200" cy="1066800"/>
          </a:xfrm>
        </p:spPr>
        <p:txBody>
          <a:bodyPr anchor="b"/>
          <a:lstStyle>
            <a:lvl1pPr>
              <a:defRPr baseline="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57200" y="1733550"/>
            <a:ext cx="8458200" cy="3124200"/>
          </a:xfrm>
        </p:spPr>
        <p:txBody>
          <a:bodyPr/>
          <a:lstStyle>
            <a:lvl1pPr marL="233363" indent="-233363">
              <a:buClr>
                <a:schemeClr val="tx1"/>
              </a:buClr>
              <a:buFont typeface="Wingdings" panose="05000000000000000000" pitchFamily="2" charset="2"/>
              <a:buChar char="§"/>
              <a:defRPr sz="2400" b="0" baseline="0">
                <a:solidFill>
                  <a:srgbClr val="191919"/>
                </a:solidFill>
              </a:defRPr>
            </a:lvl1pPr>
            <a:lvl2pPr>
              <a:buClr>
                <a:schemeClr val="tx1"/>
              </a:buClr>
              <a:defRPr sz="2000" b="0">
                <a:solidFill>
                  <a:srgbClr val="191919"/>
                </a:solidFill>
              </a:defRPr>
            </a:lvl2pPr>
            <a:lvl3pPr>
              <a:buClr>
                <a:schemeClr val="tx1"/>
              </a:buClr>
              <a:defRPr sz="1800" b="0" baseline="0">
                <a:solidFill>
                  <a:srgbClr val="191919"/>
                </a:solidFill>
              </a:defRPr>
            </a:lvl3pPr>
            <a:lvl4pPr>
              <a:defRPr>
                <a:solidFill>
                  <a:srgbClr val="191919"/>
                </a:solidFill>
              </a:defRPr>
            </a:lvl4pPr>
            <a:lvl5pPr>
              <a:defRPr>
                <a:solidFill>
                  <a:srgbClr val="191919"/>
                </a:solidFill>
              </a:defRPr>
            </a:lvl5pPr>
          </a:lstStyle>
          <a:p>
            <a:pPr lvl="0"/>
            <a:r>
              <a:rPr lang="en-US" dirty="0" smtClean="0"/>
              <a:t>Click to add text</a:t>
            </a:r>
          </a:p>
          <a:p>
            <a:pPr lvl="1"/>
            <a:r>
              <a:rPr lang="en-US" dirty="0" smtClean="0"/>
              <a:t>Click to add text</a:t>
            </a:r>
          </a:p>
          <a:p>
            <a:pPr lvl="2"/>
            <a:r>
              <a:rPr lang="en-US" dirty="0" smtClean="0"/>
              <a:t>Click to add text</a:t>
            </a:r>
          </a:p>
        </p:txBody>
      </p:sp>
      <p:sp>
        <p:nvSpPr>
          <p:cNvPr id="4" name="Date Placeholder 3"/>
          <p:cNvSpPr>
            <a:spLocks noGrp="1"/>
          </p:cNvSpPr>
          <p:nvPr>
            <p:ph type="dt" sz="half" idx="10"/>
          </p:nvPr>
        </p:nvSpPr>
        <p:spPr/>
        <p:txBody>
          <a:bodyPr/>
          <a:lstStyle/>
          <a:p>
            <a:fld id="{8933D77E-6494-437D-B313-252EBE4AEDD5}"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9E4D3-E1F3-4625-8DFA-0C97878D3C1B}" type="slidenum">
              <a:rPr lang="en-US" smtClean="0"/>
              <a:t>‹#›</a:t>
            </a:fld>
            <a:endParaRPr lang="en-US" dirty="0"/>
          </a:p>
        </p:txBody>
      </p:sp>
    </p:spTree>
    <p:extLst>
      <p:ext uri="{BB962C8B-B14F-4D97-AF65-F5344CB8AC3E}">
        <p14:creationId xmlns:p14="http://schemas.microsoft.com/office/powerpoint/2010/main" val="53501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pPr/>
              <a:t>‹#›</a:t>
            </a:fld>
            <a:endParaRPr lang="en-US" dirty="0"/>
          </a:p>
        </p:txBody>
      </p:sp>
      <p:sp>
        <p:nvSpPr>
          <p:cNvPr id="6" name="Title 1"/>
          <p:cNvSpPr>
            <a:spLocks noGrp="1"/>
          </p:cNvSpPr>
          <p:nvPr>
            <p:ph type="title"/>
          </p:nvPr>
        </p:nvSpPr>
        <p:spPr>
          <a:xfrm>
            <a:off x="457200" y="133350"/>
            <a:ext cx="8458200" cy="838200"/>
          </a:xfrm>
        </p:spPr>
        <p:txBody>
          <a:bodyPr anchor="b"/>
          <a:lstStyle>
            <a:lvl1pPr>
              <a:defRPr sz="2400" baseline="0">
                <a:solidFill>
                  <a:schemeClr val="accent1"/>
                </a:solidFill>
              </a:defRPr>
            </a:lvl1pPr>
          </a:lstStyle>
          <a:p>
            <a:r>
              <a:rPr lang="en-US" smtClean="0"/>
              <a:t>Click to edit Master title style</a:t>
            </a:r>
            <a:endParaRPr lang="en-US" dirty="0"/>
          </a:p>
        </p:txBody>
      </p:sp>
      <p:sp>
        <p:nvSpPr>
          <p:cNvPr id="9" name="Date Placeholder 3"/>
          <p:cNvSpPr>
            <a:spLocks noGrp="1"/>
          </p:cNvSpPr>
          <p:nvPr>
            <p:ph type="dt" sz="half" idx="2"/>
          </p:nvPr>
        </p:nvSpPr>
        <p:spPr>
          <a:xfrm>
            <a:off x="-5305" y="4850995"/>
            <a:ext cx="1681683" cy="170456"/>
          </a:xfrm>
          <a:prstGeom prst="rect">
            <a:avLst/>
          </a:prstGeom>
        </p:spPr>
        <p:txBody>
          <a:bodyPr vert="horz" lIns="91436" tIns="45718" rIns="91436" bIns="45718" rtlCol="0" anchor="ctr"/>
          <a:lstStyle>
            <a:lvl1pPr algn="l">
              <a:defRPr sz="700" b="0">
                <a:solidFill>
                  <a:schemeClr val="tx2"/>
                </a:solidFill>
                <a:latin typeface="Arial"/>
                <a:cs typeface="Arial"/>
              </a:defRPr>
            </a:lvl1pPr>
          </a:lstStyle>
          <a:p>
            <a:fld id="{AAEC58BE-1DAE-435C-A0B1-AC6E2D357431}" type="datetime1">
              <a:rPr lang="en-US" smtClean="0"/>
              <a:pPr/>
              <a:t>7/28/2016</a:t>
            </a:fld>
            <a:endParaRPr lang="en-US" dirty="0"/>
          </a:p>
        </p:txBody>
      </p:sp>
    </p:spTree>
    <p:extLst>
      <p:ext uri="{BB962C8B-B14F-4D97-AF65-F5344CB8AC3E}">
        <p14:creationId xmlns:p14="http://schemas.microsoft.com/office/powerpoint/2010/main" val="407007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458200" cy="1066800"/>
          </a:xfrm>
        </p:spPr>
        <p:txBody>
          <a:bodyPr anchor="b"/>
          <a:lstStyle>
            <a:lvl1pPr>
              <a:defRPr baseline="0">
                <a:solidFill>
                  <a:schemeClr val="accent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933D77E-6494-437D-B313-252EBE4AEDD5}" type="datetime1">
              <a:rPr lang="en-US" smtClean="0"/>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9E4D3-E1F3-4625-8DFA-0C97878D3C1B}" type="slidenum">
              <a:rPr lang="en-US" smtClean="0"/>
              <a:t>‹#›</a:t>
            </a:fld>
            <a:endParaRPr lang="en-US" dirty="0"/>
          </a:p>
        </p:txBody>
      </p:sp>
    </p:spTree>
    <p:extLst>
      <p:ext uri="{BB962C8B-B14F-4D97-AF65-F5344CB8AC3E}">
        <p14:creationId xmlns:p14="http://schemas.microsoft.com/office/powerpoint/2010/main" val="124939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pPr/>
              <a:t>‹#›</a:t>
            </a:fld>
            <a:endParaRPr lang="en-US" dirty="0"/>
          </a:p>
        </p:txBody>
      </p:sp>
      <p:sp>
        <p:nvSpPr>
          <p:cNvPr id="6" name="Title 1"/>
          <p:cNvSpPr>
            <a:spLocks noGrp="1"/>
          </p:cNvSpPr>
          <p:nvPr>
            <p:ph type="title"/>
          </p:nvPr>
        </p:nvSpPr>
        <p:spPr>
          <a:xfrm>
            <a:off x="457200" y="133350"/>
            <a:ext cx="8458200" cy="838200"/>
          </a:xfrm>
        </p:spPr>
        <p:txBody>
          <a:bodyPr anchor="b"/>
          <a:lstStyle>
            <a:lvl1pPr>
              <a:defRPr sz="2400" baseline="0">
                <a:solidFill>
                  <a:schemeClr val="accent1"/>
                </a:solidFill>
              </a:defRPr>
            </a:lvl1pPr>
          </a:lstStyle>
          <a:p>
            <a:r>
              <a:rPr lang="en-US" smtClean="0"/>
              <a:t>Click to edit Master title style</a:t>
            </a:r>
            <a:endParaRPr lang="en-US" dirty="0"/>
          </a:p>
        </p:txBody>
      </p:sp>
      <p:sp>
        <p:nvSpPr>
          <p:cNvPr id="7" name="Content Placeholder 2"/>
          <p:cNvSpPr>
            <a:spLocks noGrp="1"/>
          </p:cNvSpPr>
          <p:nvPr>
            <p:ph idx="1" hasCustomPrompt="1"/>
          </p:nvPr>
        </p:nvSpPr>
        <p:spPr>
          <a:xfrm>
            <a:off x="457200" y="1200150"/>
            <a:ext cx="4187952" cy="3657600"/>
          </a:xfrm>
        </p:spPr>
        <p:txBody>
          <a:bodyPr/>
          <a:lstStyle>
            <a:lvl1pPr marL="233363" indent="-233363">
              <a:buClr>
                <a:schemeClr val="tx1"/>
              </a:buClr>
              <a:buFont typeface="Wingdings" panose="05000000000000000000" pitchFamily="2" charset="2"/>
              <a:buChar char="§"/>
              <a:defRPr sz="2400" b="0">
                <a:solidFill>
                  <a:srgbClr val="191919"/>
                </a:solidFill>
              </a:defRPr>
            </a:lvl1pPr>
            <a:lvl2pPr>
              <a:buClr>
                <a:schemeClr val="tx1"/>
              </a:buClr>
              <a:defRPr sz="2000" b="0">
                <a:solidFill>
                  <a:srgbClr val="191919"/>
                </a:solidFill>
              </a:defRPr>
            </a:lvl2pPr>
            <a:lvl3pPr>
              <a:buClr>
                <a:schemeClr val="tx1"/>
              </a:buClr>
              <a:defRPr sz="1800" b="0">
                <a:solidFill>
                  <a:srgbClr val="191919"/>
                </a:solidFill>
              </a:defRPr>
            </a:lvl3pPr>
            <a:lvl4pPr>
              <a:defRPr>
                <a:solidFill>
                  <a:srgbClr val="191919"/>
                </a:solidFill>
              </a:defRPr>
            </a:lvl4pPr>
            <a:lvl5pPr>
              <a:defRPr>
                <a:solidFill>
                  <a:srgbClr val="191919"/>
                </a:solidFill>
              </a:defRPr>
            </a:lvl5pPr>
          </a:lstStyle>
          <a:p>
            <a:pPr lvl="0"/>
            <a:r>
              <a:rPr lang="en-US" dirty="0" smtClean="0"/>
              <a:t>Click to add text</a:t>
            </a:r>
          </a:p>
          <a:p>
            <a:pPr lvl="1"/>
            <a:r>
              <a:rPr lang="en-US" dirty="0" smtClean="0"/>
              <a:t>Click to add text</a:t>
            </a:r>
          </a:p>
          <a:p>
            <a:pPr lvl="2"/>
            <a:r>
              <a:rPr lang="en-US" dirty="0" smtClean="0"/>
              <a:t>Click to add text</a:t>
            </a:r>
          </a:p>
        </p:txBody>
      </p:sp>
      <p:sp>
        <p:nvSpPr>
          <p:cNvPr id="9" name="Date Placeholder 3"/>
          <p:cNvSpPr>
            <a:spLocks noGrp="1"/>
          </p:cNvSpPr>
          <p:nvPr>
            <p:ph type="dt" sz="half" idx="2"/>
          </p:nvPr>
        </p:nvSpPr>
        <p:spPr>
          <a:xfrm>
            <a:off x="-5305" y="4850995"/>
            <a:ext cx="1681683" cy="170456"/>
          </a:xfrm>
          <a:prstGeom prst="rect">
            <a:avLst/>
          </a:prstGeom>
        </p:spPr>
        <p:txBody>
          <a:bodyPr vert="horz" lIns="91436" tIns="45718" rIns="91436" bIns="45718" rtlCol="0" anchor="ctr"/>
          <a:lstStyle>
            <a:lvl1pPr algn="l">
              <a:defRPr sz="700" b="0">
                <a:solidFill>
                  <a:schemeClr val="tx2"/>
                </a:solidFill>
                <a:latin typeface="Arial"/>
                <a:cs typeface="Arial"/>
              </a:defRPr>
            </a:lvl1pPr>
          </a:lstStyle>
          <a:p>
            <a:fld id="{AAEC58BE-1DAE-435C-A0B1-AC6E2D357431}" type="datetime1">
              <a:rPr lang="en-US" smtClean="0"/>
              <a:pPr/>
              <a:t>7/28/2016</a:t>
            </a:fld>
            <a:endParaRPr lang="en-US" dirty="0"/>
          </a:p>
        </p:txBody>
      </p:sp>
      <p:sp>
        <p:nvSpPr>
          <p:cNvPr id="8" name="Content Placeholder 2"/>
          <p:cNvSpPr>
            <a:spLocks noGrp="1"/>
          </p:cNvSpPr>
          <p:nvPr>
            <p:ph idx="13" hasCustomPrompt="1"/>
          </p:nvPr>
        </p:nvSpPr>
        <p:spPr>
          <a:xfrm>
            <a:off x="4724400" y="1200150"/>
            <a:ext cx="4187952" cy="3657600"/>
          </a:xfrm>
        </p:spPr>
        <p:txBody>
          <a:bodyPr/>
          <a:lstStyle>
            <a:lvl1pPr marL="233363" indent="-233363">
              <a:buClr>
                <a:schemeClr val="tx1"/>
              </a:buClr>
              <a:buFont typeface="Wingdings" panose="05000000000000000000" pitchFamily="2" charset="2"/>
              <a:buChar char="§"/>
              <a:defRPr sz="2400" b="0">
                <a:solidFill>
                  <a:srgbClr val="191919"/>
                </a:solidFill>
              </a:defRPr>
            </a:lvl1pPr>
            <a:lvl2pPr>
              <a:buClr>
                <a:schemeClr val="tx1"/>
              </a:buClr>
              <a:defRPr sz="2000" b="0">
                <a:solidFill>
                  <a:srgbClr val="191919"/>
                </a:solidFill>
              </a:defRPr>
            </a:lvl2pPr>
            <a:lvl3pPr>
              <a:buClr>
                <a:schemeClr val="tx1"/>
              </a:buClr>
              <a:defRPr sz="1800" b="0">
                <a:solidFill>
                  <a:srgbClr val="191919"/>
                </a:solidFill>
              </a:defRPr>
            </a:lvl3pPr>
            <a:lvl4pPr>
              <a:defRPr>
                <a:solidFill>
                  <a:srgbClr val="191919"/>
                </a:solidFill>
              </a:defRPr>
            </a:lvl4pPr>
            <a:lvl5pPr>
              <a:defRPr>
                <a:solidFill>
                  <a:srgbClr val="191919"/>
                </a:solidFill>
              </a:defRPr>
            </a:lvl5pPr>
          </a:lstStyle>
          <a:p>
            <a:pPr lvl="0"/>
            <a:r>
              <a:rPr lang="en-US" dirty="0" smtClean="0"/>
              <a:t>Click to add text</a:t>
            </a:r>
          </a:p>
          <a:p>
            <a:pPr lvl="1"/>
            <a:r>
              <a:rPr lang="en-US" dirty="0" smtClean="0"/>
              <a:t>Click to add text</a:t>
            </a:r>
          </a:p>
          <a:p>
            <a:pPr lvl="2"/>
            <a:r>
              <a:rPr lang="en-US" dirty="0" smtClean="0"/>
              <a:t>Click to add text</a:t>
            </a:r>
          </a:p>
        </p:txBody>
      </p:sp>
    </p:spTree>
    <p:extLst>
      <p:ext uri="{BB962C8B-B14F-4D97-AF65-F5344CB8AC3E}">
        <p14:creationId xmlns:p14="http://schemas.microsoft.com/office/powerpoint/2010/main" val="185349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ttorney Photo/Bio">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pPr/>
              <a:t>‹#›</a:t>
            </a:fld>
            <a:endParaRPr lang="en-US" dirty="0"/>
          </a:p>
        </p:txBody>
      </p:sp>
      <p:sp>
        <p:nvSpPr>
          <p:cNvPr id="6" name="Title 1"/>
          <p:cNvSpPr>
            <a:spLocks noGrp="1"/>
          </p:cNvSpPr>
          <p:nvPr>
            <p:ph type="title"/>
          </p:nvPr>
        </p:nvSpPr>
        <p:spPr>
          <a:xfrm>
            <a:off x="457200" y="133350"/>
            <a:ext cx="8458200" cy="838200"/>
          </a:xfrm>
        </p:spPr>
        <p:txBody>
          <a:bodyPr anchor="b"/>
          <a:lstStyle>
            <a:lvl1pPr>
              <a:defRPr sz="2400" baseline="0">
                <a:solidFill>
                  <a:schemeClr val="accent1"/>
                </a:solidFill>
              </a:defRPr>
            </a:lvl1pPr>
          </a:lstStyle>
          <a:p>
            <a:r>
              <a:rPr lang="en-US" smtClean="0"/>
              <a:t>Click to edit Master title style</a:t>
            </a:r>
            <a:endParaRPr lang="en-US" dirty="0"/>
          </a:p>
        </p:txBody>
      </p:sp>
      <p:sp>
        <p:nvSpPr>
          <p:cNvPr id="7" name="Content Placeholder 2"/>
          <p:cNvSpPr>
            <a:spLocks noGrp="1"/>
          </p:cNvSpPr>
          <p:nvPr>
            <p:ph idx="1" hasCustomPrompt="1"/>
          </p:nvPr>
        </p:nvSpPr>
        <p:spPr>
          <a:xfrm>
            <a:off x="3276600" y="1200150"/>
            <a:ext cx="5651970" cy="3657600"/>
          </a:xfrm>
        </p:spPr>
        <p:txBody>
          <a:bodyPr/>
          <a:lstStyle>
            <a:lvl1pPr marL="0" indent="0">
              <a:buClr>
                <a:schemeClr val="tx1"/>
              </a:buClr>
              <a:buFont typeface="Wingdings" panose="05000000000000000000" pitchFamily="2" charset="2"/>
              <a:buNone/>
              <a:defRPr sz="2400" b="0">
                <a:solidFill>
                  <a:srgbClr val="191919"/>
                </a:solidFill>
              </a:defRPr>
            </a:lvl1pPr>
            <a:lvl2pPr marL="515938" indent="-230188">
              <a:buClr>
                <a:schemeClr val="tx1"/>
              </a:buClr>
              <a:defRPr sz="2000" b="0">
                <a:solidFill>
                  <a:srgbClr val="191919"/>
                </a:solidFill>
              </a:defRPr>
            </a:lvl2pPr>
            <a:lvl3pPr marL="973138" indent="-230188">
              <a:buClr>
                <a:schemeClr val="tx1"/>
              </a:buClr>
              <a:defRPr sz="1800" b="0">
                <a:solidFill>
                  <a:srgbClr val="191919"/>
                </a:solidFill>
              </a:defRPr>
            </a:lvl3pPr>
            <a:lvl4pPr>
              <a:defRPr>
                <a:solidFill>
                  <a:srgbClr val="191919"/>
                </a:solidFill>
              </a:defRPr>
            </a:lvl4pPr>
            <a:lvl5pPr>
              <a:defRPr>
                <a:solidFill>
                  <a:srgbClr val="191919"/>
                </a:solidFill>
              </a:defRPr>
            </a:lvl5pPr>
          </a:lstStyle>
          <a:p>
            <a:pPr lvl="0"/>
            <a:r>
              <a:rPr lang="en-US" dirty="0" smtClean="0"/>
              <a:t>Click to add text</a:t>
            </a:r>
          </a:p>
          <a:p>
            <a:pPr lvl="1"/>
            <a:r>
              <a:rPr lang="en-US" dirty="0" smtClean="0"/>
              <a:t>Click to add text</a:t>
            </a:r>
          </a:p>
          <a:p>
            <a:pPr lvl="2"/>
            <a:r>
              <a:rPr lang="en-US" dirty="0" smtClean="0"/>
              <a:t>Click to add text</a:t>
            </a:r>
          </a:p>
        </p:txBody>
      </p:sp>
      <p:sp>
        <p:nvSpPr>
          <p:cNvPr id="9" name="Date Placeholder 3"/>
          <p:cNvSpPr>
            <a:spLocks noGrp="1"/>
          </p:cNvSpPr>
          <p:nvPr>
            <p:ph type="dt" sz="half" idx="2"/>
          </p:nvPr>
        </p:nvSpPr>
        <p:spPr>
          <a:xfrm>
            <a:off x="-5305" y="4850995"/>
            <a:ext cx="1681683" cy="170456"/>
          </a:xfrm>
          <a:prstGeom prst="rect">
            <a:avLst/>
          </a:prstGeom>
        </p:spPr>
        <p:txBody>
          <a:bodyPr vert="horz" lIns="91436" tIns="45718" rIns="91436" bIns="45718" rtlCol="0" anchor="ctr"/>
          <a:lstStyle>
            <a:lvl1pPr algn="l">
              <a:defRPr sz="700" b="0">
                <a:solidFill>
                  <a:schemeClr val="tx2"/>
                </a:solidFill>
                <a:latin typeface="Arial"/>
                <a:cs typeface="Arial"/>
              </a:defRPr>
            </a:lvl1pPr>
          </a:lstStyle>
          <a:p>
            <a:fld id="{AAEC58BE-1DAE-435C-A0B1-AC6E2D357431}" type="datetime1">
              <a:rPr lang="en-US" smtClean="0"/>
              <a:pPr/>
              <a:t>7/28/2016</a:t>
            </a:fld>
            <a:endParaRPr lang="en-US" dirty="0"/>
          </a:p>
        </p:txBody>
      </p:sp>
      <p:sp>
        <p:nvSpPr>
          <p:cNvPr id="8" name="Picture Placeholder 6"/>
          <p:cNvSpPr>
            <a:spLocks noGrp="1"/>
          </p:cNvSpPr>
          <p:nvPr>
            <p:ph type="pic" sz="quarter" idx="13"/>
          </p:nvPr>
        </p:nvSpPr>
        <p:spPr>
          <a:xfrm>
            <a:off x="457200" y="1200150"/>
            <a:ext cx="2624138" cy="3195638"/>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Tree>
    <p:extLst>
      <p:ext uri="{BB962C8B-B14F-4D97-AF65-F5344CB8AC3E}">
        <p14:creationId xmlns:p14="http://schemas.microsoft.com/office/powerpoint/2010/main" val="65787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ttorney Team">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pPr/>
              <a:t>‹#›</a:t>
            </a:fld>
            <a:endParaRPr lang="en-US" dirty="0"/>
          </a:p>
        </p:txBody>
      </p:sp>
      <p:sp>
        <p:nvSpPr>
          <p:cNvPr id="6" name="Title 1"/>
          <p:cNvSpPr>
            <a:spLocks noGrp="1"/>
          </p:cNvSpPr>
          <p:nvPr>
            <p:ph type="title"/>
          </p:nvPr>
        </p:nvSpPr>
        <p:spPr>
          <a:xfrm>
            <a:off x="457200" y="133350"/>
            <a:ext cx="8458200" cy="838200"/>
          </a:xfrm>
        </p:spPr>
        <p:txBody>
          <a:bodyPr anchor="b"/>
          <a:lstStyle>
            <a:lvl1pPr>
              <a:defRPr sz="2400" baseline="0">
                <a:solidFill>
                  <a:schemeClr val="accent1"/>
                </a:solidFill>
              </a:defRPr>
            </a:lvl1pPr>
          </a:lstStyle>
          <a:p>
            <a:r>
              <a:rPr lang="en-US" smtClean="0"/>
              <a:t>Click to edit Master title style</a:t>
            </a:r>
            <a:endParaRPr lang="en-US" dirty="0"/>
          </a:p>
        </p:txBody>
      </p:sp>
      <p:sp>
        <p:nvSpPr>
          <p:cNvPr id="9" name="Date Placeholder 3"/>
          <p:cNvSpPr>
            <a:spLocks noGrp="1"/>
          </p:cNvSpPr>
          <p:nvPr>
            <p:ph type="dt" sz="half" idx="2"/>
          </p:nvPr>
        </p:nvSpPr>
        <p:spPr>
          <a:xfrm>
            <a:off x="-5305" y="4850995"/>
            <a:ext cx="1681683" cy="170456"/>
          </a:xfrm>
          <a:prstGeom prst="rect">
            <a:avLst/>
          </a:prstGeom>
        </p:spPr>
        <p:txBody>
          <a:bodyPr vert="horz" lIns="91436" tIns="45718" rIns="91436" bIns="45718" rtlCol="0" anchor="ctr"/>
          <a:lstStyle>
            <a:lvl1pPr algn="l">
              <a:defRPr sz="700" b="0">
                <a:solidFill>
                  <a:schemeClr val="tx2"/>
                </a:solidFill>
                <a:latin typeface="Arial"/>
                <a:cs typeface="Arial"/>
              </a:defRPr>
            </a:lvl1pPr>
          </a:lstStyle>
          <a:p>
            <a:fld id="{AAEC58BE-1DAE-435C-A0B1-AC6E2D357431}" type="datetime1">
              <a:rPr lang="en-US" smtClean="0"/>
              <a:pPr/>
              <a:t>7/28/2016</a:t>
            </a:fld>
            <a:endParaRPr lang="en-US" dirty="0"/>
          </a:p>
        </p:txBody>
      </p:sp>
      <p:sp>
        <p:nvSpPr>
          <p:cNvPr id="8" name="Picture Placeholder 6"/>
          <p:cNvSpPr>
            <a:spLocks noGrp="1"/>
          </p:cNvSpPr>
          <p:nvPr>
            <p:ph type="pic" sz="quarter" idx="13"/>
          </p:nvPr>
        </p:nvSpPr>
        <p:spPr>
          <a:xfrm>
            <a:off x="457200" y="12001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10" name="Text Placeholder 14"/>
          <p:cNvSpPr>
            <a:spLocks noGrp="1"/>
          </p:cNvSpPr>
          <p:nvPr>
            <p:ph type="body" sz="quarter" idx="21" hasCustomPrompt="1"/>
          </p:nvPr>
        </p:nvSpPr>
        <p:spPr>
          <a:xfrm>
            <a:off x="457200" y="26479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
        <p:nvSpPr>
          <p:cNvPr id="24" name="Picture Placeholder 6"/>
          <p:cNvSpPr>
            <a:spLocks noGrp="1"/>
          </p:cNvSpPr>
          <p:nvPr>
            <p:ph type="pic" sz="quarter" idx="22"/>
          </p:nvPr>
        </p:nvSpPr>
        <p:spPr>
          <a:xfrm>
            <a:off x="457200" y="30289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25" name="Text Placeholder 14"/>
          <p:cNvSpPr>
            <a:spLocks noGrp="1"/>
          </p:cNvSpPr>
          <p:nvPr>
            <p:ph type="body" sz="quarter" idx="23" hasCustomPrompt="1"/>
          </p:nvPr>
        </p:nvSpPr>
        <p:spPr>
          <a:xfrm>
            <a:off x="457200" y="44767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
        <p:nvSpPr>
          <p:cNvPr id="26" name="Picture Placeholder 6"/>
          <p:cNvSpPr>
            <a:spLocks noGrp="1"/>
          </p:cNvSpPr>
          <p:nvPr>
            <p:ph type="pic" sz="quarter" idx="24"/>
          </p:nvPr>
        </p:nvSpPr>
        <p:spPr>
          <a:xfrm>
            <a:off x="2133600" y="12001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27" name="Text Placeholder 14"/>
          <p:cNvSpPr>
            <a:spLocks noGrp="1"/>
          </p:cNvSpPr>
          <p:nvPr>
            <p:ph type="body" sz="quarter" idx="25" hasCustomPrompt="1"/>
          </p:nvPr>
        </p:nvSpPr>
        <p:spPr>
          <a:xfrm>
            <a:off x="2133600" y="26479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
        <p:nvSpPr>
          <p:cNvPr id="28" name="Picture Placeholder 6"/>
          <p:cNvSpPr>
            <a:spLocks noGrp="1"/>
          </p:cNvSpPr>
          <p:nvPr>
            <p:ph type="pic" sz="quarter" idx="26"/>
          </p:nvPr>
        </p:nvSpPr>
        <p:spPr>
          <a:xfrm>
            <a:off x="3810000" y="12001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29" name="Text Placeholder 14"/>
          <p:cNvSpPr>
            <a:spLocks noGrp="1"/>
          </p:cNvSpPr>
          <p:nvPr>
            <p:ph type="body" sz="quarter" idx="27" hasCustomPrompt="1"/>
          </p:nvPr>
        </p:nvSpPr>
        <p:spPr>
          <a:xfrm>
            <a:off x="3810000" y="26479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
        <p:nvSpPr>
          <p:cNvPr id="30" name="Picture Placeholder 6"/>
          <p:cNvSpPr>
            <a:spLocks noGrp="1"/>
          </p:cNvSpPr>
          <p:nvPr>
            <p:ph type="pic" sz="quarter" idx="28"/>
          </p:nvPr>
        </p:nvSpPr>
        <p:spPr>
          <a:xfrm>
            <a:off x="5486400" y="12001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31" name="Text Placeholder 14"/>
          <p:cNvSpPr>
            <a:spLocks noGrp="1"/>
          </p:cNvSpPr>
          <p:nvPr>
            <p:ph type="body" sz="quarter" idx="29" hasCustomPrompt="1"/>
          </p:nvPr>
        </p:nvSpPr>
        <p:spPr>
          <a:xfrm>
            <a:off x="5486400" y="26479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
        <p:nvSpPr>
          <p:cNvPr id="32" name="Picture Placeholder 6"/>
          <p:cNvSpPr>
            <a:spLocks noGrp="1"/>
          </p:cNvSpPr>
          <p:nvPr>
            <p:ph type="pic" sz="quarter" idx="30"/>
          </p:nvPr>
        </p:nvSpPr>
        <p:spPr>
          <a:xfrm>
            <a:off x="7162800" y="12001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33" name="Text Placeholder 14"/>
          <p:cNvSpPr>
            <a:spLocks noGrp="1"/>
          </p:cNvSpPr>
          <p:nvPr>
            <p:ph type="body" sz="quarter" idx="31" hasCustomPrompt="1"/>
          </p:nvPr>
        </p:nvSpPr>
        <p:spPr>
          <a:xfrm>
            <a:off x="7162800" y="26479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
        <p:nvSpPr>
          <p:cNvPr id="34" name="Picture Placeholder 6"/>
          <p:cNvSpPr>
            <a:spLocks noGrp="1"/>
          </p:cNvSpPr>
          <p:nvPr>
            <p:ph type="pic" sz="quarter" idx="32"/>
          </p:nvPr>
        </p:nvSpPr>
        <p:spPr>
          <a:xfrm>
            <a:off x="2133600" y="30289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35" name="Text Placeholder 14"/>
          <p:cNvSpPr>
            <a:spLocks noGrp="1"/>
          </p:cNvSpPr>
          <p:nvPr>
            <p:ph type="body" sz="quarter" idx="33" hasCustomPrompt="1"/>
          </p:nvPr>
        </p:nvSpPr>
        <p:spPr>
          <a:xfrm>
            <a:off x="2133600" y="44767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
        <p:nvSpPr>
          <p:cNvPr id="36" name="Picture Placeholder 6"/>
          <p:cNvSpPr>
            <a:spLocks noGrp="1"/>
          </p:cNvSpPr>
          <p:nvPr>
            <p:ph type="pic" sz="quarter" idx="34"/>
          </p:nvPr>
        </p:nvSpPr>
        <p:spPr>
          <a:xfrm>
            <a:off x="3810000" y="30289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37" name="Text Placeholder 14"/>
          <p:cNvSpPr>
            <a:spLocks noGrp="1"/>
          </p:cNvSpPr>
          <p:nvPr>
            <p:ph type="body" sz="quarter" idx="35" hasCustomPrompt="1"/>
          </p:nvPr>
        </p:nvSpPr>
        <p:spPr>
          <a:xfrm>
            <a:off x="3810000" y="44767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
        <p:nvSpPr>
          <p:cNvPr id="38" name="Picture Placeholder 6"/>
          <p:cNvSpPr>
            <a:spLocks noGrp="1"/>
          </p:cNvSpPr>
          <p:nvPr>
            <p:ph type="pic" sz="quarter" idx="36"/>
          </p:nvPr>
        </p:nvSpPr>
        <p:spPr>
          <a:xfrm>
            <a:off x="5486400" y="30289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39" name="Text Placeholder 14"/>
          <p:cNvSpPr>
            <a:spLocks noGrp="1"/>
          </p:cNvSpPr>
          <p:nvPr>
            <p:ph type="body" sz="quarter" idx="37" hasCustomPrompt="1"/>
          </p:nvPr>
        </p:nvSpPr>
        <p:spPr>
          <a:xfrm>
            <a:off x="5486400" y="44767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
        <p:nvSpPr>
          <p:cNvPr id="40" name="Picture Placeholder 6"/>
          <p:cNvSpPr>
            <a:spLocks noGrp="1"/>
          </p:cNvSpPr>
          <p:nvPr>
            <p:ph type="pic" sz="quarter" idx="38"/>
          </p:nvPr>
        </p:nvSpPr>
        <p:spPr>
          <a:xfrm>
            <a:off x="7162800" y="3028950"/>
            <a:ext cx="1524000" cy="1447800"/>
          </a:xfrm>
          <a:solidFill>
            <a:schemeClr val="bg2"/>
          </a:solidFill>
          <a:ln w="19050">
            <a:noFill/>
          </a:ln>
          <a:effectLst/>
        </p:spPr>
        <p:txBody>
          <a:bodyPr/>
          <a:lstStyle>
            <a:lvl1pPr marL="0" indent="0" algn="ctr">
              <a:buNone/>
              <a:defRPr sz="1800"/>
            </a:lvl1pPr>
          </a:lstStyle>
          <a:p>
            <a:r>
              <a:rPr lang="en-US" dirty="0" smtClean="0"/>
              <a:t>Click icon to add picture</a:t>
            </a:r>
            <a:endParaRPr lang="en-US" dirty="0"/>
          </a:p>
        </p:txBody>
      </p:sp>
      <p:sp>
        <p:nvSpPr>
          <p:cNvPr id="41" name="Text Placeholder 14"/>
          <p:cNvSpPr>
            <a:spLocks noGrp="1"/>
          </p:cNvSpPr>
          <p:nvPr>
            <p:ph type="body" sz="quarter" idx="39" hasCustomPrompt="1"/>
          </p:nvPr>
        </p:nvSpPr>
        <p:spPr>
          <a:xfrm>
            <a:off x="7162800" y="4476750"/>
            <a:ext cx="1524000" cy="284162"/>
          </a:xfrm>
        </p:spPr>
        <p:txBody>
          <a:bodyPr lIns="0" rIns="0" anchor="b">
            <a:normAutofit/>
          </a:bodyPr>
          <a:lstStyle>
            <a:lvl1pPr marL="0" indent="0" algn="ctr">
              <a:buNone/>
              <a:defRPr sz="1050" b="1">
                <a:solidFill>
                  <a:schemeClr val="tx1"/>
                </a:solidFill>
              </a:defRPr>
            </a:lvl1pPr>
          </a:lstStyle>
          <a:p>
            <a:pPr lvl="0"/>
            <a:r>
              <a:rPr lang="en-US" dirty="0" smtClean="0"/>
              <a:t>Name Here</a:t>
            </a:r>
            <a:endParaRPr lang="en-US" dirty="0"/>
          </a:p>
        </p:txBody>
      </p:sp>
    </p:spTree>
    <p:extLst>
      <p:ext uri="{BB962C8B-B14F-4D97-AF65-F5344CB8AC3E}">
        <p14:creationId xmlns:p14="http://schemas.microsoft.com/office/powerpoint/2010/main" val="236559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87456E-483B-4196-A100-DCDBFFD52995}" type="datetime1">
              <a:rPr lang="en-US" smtClean="0"/>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9E4D3-E1F3-4625-8DFA-0C97878D3C1B}" type="slidenum">
              <a:rPr lang="en-US" smtClean="0"/>
              <a:t>‹#›</a:t>
            </a:fld>
            <a:endParaRPr lang="en-US" dirty="0"/>
          </a:p>
        </p:txBody>
      </p:sp>
      <p:sp>
        <p:nvSpPr>
          <p:cNvPr id="2" name="Title 1"/>
          <p:cNvSpPr>
            <a:spLocks noGrp="1"/>
          </p:cNvSpPr>
          <p:nvPr>
            <p:ph type="title"/>
          </p:nvPr>
        </p:nvSpPr>
        <p:spPr>
          <a:xfrm>
            <a:off x="457200" y="3371850"/>
            <a:ext cx="8458200" cy="1028700"/>
          </a:xfrm>
        </p:spPr>
        <p:txBody>
          <a:bodyPr anchor="t" anchorCtr="0"/>
          <a:lstStyle>
            <a:lvl1pPr algn="l">
              <a:defRPr sz="3000">
                <a:solidFill>
                  <a:schemeClr val="accent1"/>
                </a:solidFill>
              </a:defRPr>
            </a:lvl1pPr>
          </a:lstStyle>
          <a:p>
            <a:r>
              <a:rPr lang="en-US" smtClean="0"/>
              <a:t>Click to edit Master title style</a:t>
            </a:r>
            <a:endParaRPr lang="en-US" dirty="0"/>
          </a:p>
        </p:txBody>
      </p:sp>
      <p:sp>
        <p:nvSpPr>
          <p:cNvPr id="14" name="Text Placeholder 2"/>
          <p:cNvSpPr>
            <a:spLocks noGrp="1"/>
          </p:cNvSpPr>
          <p:nvPr>
            <p:ph type="body" idx="1"/>
          </p:nvPr>
        </p:nvSpPr>
        <p:spPr>
          <a:xfrm>
            <a:off x="457200" y="2180036"/>
            <a:ext cx="8458200" cy="1191815"/>
          </a:xfrm>
        </p:spPr>
        <p:txBody>
          <a:bodyPr anchor="b">
            <a:normAutofit/>
          </a:bodyPr>
          <a:lstStyle>
            <a:lvl1pPr marL="0" indent="0">
              <a:buNone/>
              <a:defRPr sz="1500">
                <a:solidFill>
                  <a:schemeClr val="tx2">
                    <a:lumMod val="60000"/>
                    <a:lumOff val="40000"/>
                  </a:schemeClr>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9" name="Freeform 8"/>
          <p:cNvSpPr/>
          <p:nvPr userDrawn="1"/>
        </p:nvSpPr>
        <p:spPr>
          <a:xfrm>
            <a:off x="600075" y="-2381"/>
            <a:ext cx="928688" cy="590550"/>
          </a:xfrm>
          <a:custGeom>
            <a:avLst/>
            <a:gdLst>
              <a:gd name="connsiteX0" fmla="*/ 0 w 928688"/>
              <a:gd name="connsiteY0" fmla="*/ 590550 h 590550"/>
              <a:gd name="connsiteX1" fmla="*/ 628650 w 928688"/>
              <a:gd name="connsiteY1" fmla="*/ 590550 h 590550"/>
              <a:gd name="connsiteX2" fmla="*/ 928688 w 928688"/>
              <a:gd name="connsiteY2" fmla="*/ 0 h 590550"/>
              <a:gd name="connsiteX3" fmla="*/ 295275 w 928688"/>
              <a:gd name="connsiteY3" fmla="*/ 0 h 590550"/>
              <a:gd name="connsiteX4" fmla="*/ 0 w 928688"/>
              <a:gd name="connsiteY4" fmla="*/ 59055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88" h="590550">
                <a:moveTo>
                  <a:pt x="0" y="590550"/>
                </a:moveTo>
                <a:lnTo>
                  <a:pt x="628650" y="590550"/>
                </a:lnTo>
                <a:lnTo>
                  <a:pt x="928688" y="0"/>
                </a:lnTo>
                <a:lnTo>
                  <a:pt x="295275" y="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135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8458200" cy="1066800"/>
          </a:xfrm>
          <a:prstGeom prst="rect">
            <a:avLst/>
          </a:prstGeom>
        </p:spPr>
        <p:txBody>
          <a:bodyPr vert="horz" lIns="91436" tIns="45718" rIns="91436" bIns="45718" rtlCol="0" anchor="b">
            <a:noAutofit/>
          </a:bodyPr>
          <a:lstStyle/>
          <a:p>
            <a:endParaRPr lang="en-US" dirty="0"/>
          </a:p>
        </p:txBody>
      </p:sp>
      <p:sp>
        <p:nvSpPr>
          <p:cNvPr id="3" name="Text Placeholder 2"/>
          <p:cNvSpPr>
            <a:spLocks noGrp="1"/>
          </p:cNvSpPr>
          <p:nvPr>
            <p:ph type="body" idx="1"/>
          </p:nvPr>
        </p:nvSpPr>
        <p:spPr>
          <a:xfrm>
            <a:off x="457200" y="1771650"/>
            <a:ext cx="8458200" cy="3086100"/>
          </a:xfrm>
          <a:prstGeom prst="rect">
            <a:avLst/>
          </a:prstGeom>
        </p:spPr>
        <p:txBody>
          <a:bodyPr vert="horz" lIns="91436" tIns="45718" rIns="91436" bIns="45718" rtlCol="0">
            <a:normAutofit/>
          </a:bodyPr>
          <a:lstStyle/>
          <a:p>
            <a:pPr lvl="0"/>
            <a:r>
              <a:rPr lang="en-US" dirty="0" smtClean="0"/>
              <a:t>Click to add text</a:t>
            </a:r>
          </a:p>
          <a:p>
            <a:pPr lvl="1"/>
            <a:r>
              <a:rPr lang="en-US" dirty="0" smtClean="0"/>
              <a:t>Click to add text</a:t>
            </a:r>
          </a:p>
          <a:p>
            <a:pPr lvl="2"/>
            <a:r>
              <a:rPr lang="en-US" dirty="0" smtClean="0"/>
              <a:t>Click to add text</a:t>
            </a:r>
          </a:p>
        </p:txBody>
      </p:sp>
      <p:sp>
        <p:nvSpPr>
          <p:cNvPr id="4" name="Date Placeholder 3"/>
          <p:cNvSpPr>
            <a:spLocks noGrp="1"/>
          </p:cNvSpPr>
          <p:nvPr>
            <p:ph type="dt" sz="half" idx="2"/>
          </p:nvPr>
        </p:nvSpPr>
        <p:spPr>
          <a:xfrm>
            <a:off x="-5305" y="4850995"/>
            <a:ext cx="1681683" cy="170456"/>
          </a:xfrm>
          <a:prstGeom prst="rect">
            <a:avLst/>
          </a:prstGeom>
        </p:spPr>
        <p:txBody>
          <a:bodyPr vert="horz" lIns="91436" tIns="45718" rIns="91436" bIns="45718" rtlCol="0" anchor="ctr"/>
          <a:lstStyle>
            <a:lvl1pPr algn="l">
              <a:defRPr sz="700" b="0">
                <a:solidFill>
                  <a:schemeClr val="tx2"/>
                </a:solidFill>
                <a:latin typeface="Arial"/>
                <a:cs typeface="Arial"/>
              </a:defRPr>
            </a:lvl1pPr>
          </a:lstStyle>
          <a:p>
            <a:fld id="{C1AD59B2-040F-4B69-B410-E26699C5B4B5}" type="datetime1">
              <a:rPr lang="en-US" smtClean="0"/>
              <a:t>7/28/2016</a:t>
            </a:fld>
            <a:endParaRPr lang="en-US" dirty="0"/>
          </a:p>
        </p:txBody>
      </p:sp>
      <p:sp>
        <p:nvSpPr>
          <p:cNvPr id="5" name="Footer Placeholder 4"/>
          <p:cNvSpPr>
            <a:spLocks noGrp="1"/>
          </p:cNvSpPr>
          <p:nvPr>
            <p:ph type="ftr" sz="quarter" idx="3"/>
          </p:nvPr>
        </p:nvSpPr>
        <p:spPr>
          <a:xfrm>
            <a:off x="1828800" y="4972050"/>
            <a:ext cx="5486400" cy="171450"/>
          </a:xfrm>
          <a:prstGeom prst="rect">
            <a:avLst/>
          </a:prstGeom>
        </p:spPr>
        <p:txBody>
          <a:bodyPr vert="horz" lIns="91436" tIns="45718" rIns="91436" bIns="45718" rtlCol="0" anchor="ctr"/>
          <a:lstStyle>
            <a:lvl1pPr algn="ctr">
              <a:defRPr sz="700" b="0">
                <a:solidFill>
                  <a:schemeClr val="tx2"/>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8763000" y="4972050"/>
            <a:ext cx="381000" cy="171450"/>
          </a:xfrm>
          <a:prstGeom prst="rect">
            <a:avLst/>
          </a:prstGeom>
        </p:spPr>
        <p:txBody>
          <a:bodyPr vert="horz" lIns="91436" tIns="45718" rIns="91436" bIns="45718" rtlCol="0" anchor="ctr"/>
          <a:lstStyle>
            <a:lvl1pPr algn="r">
              <a:defRPr sz="700" b="0">
                <a:solidFill>
                  <a:schemeClr val="tx2"/>
                </a:solidFill>
                <a:latin typeface="Arial"/>
                <a:cs typeface="Arial"/>
              </a:defRPr>
            </a:lvl1pPr>
          </a:lstStyle>
          <a:p>
            <a:fld id="{B8E9E4D3-E1F3-4625-8DFA-0C97878D3C1B}" type="slidenum">
              <a:rPr lang="en-US" smtClean="0"/>
              <a:pPr/>
              <a:t>‹#›</a:t>
            </a:fld>
            <a:endParaRPr lang="en-US" dirty="0"/>
          </a:p>
        </p:txBody>
      </p:sp>
      <p:sp>
        <p:nvSpPr>
          <p:cNvPr id="14" name="Text Box 3"/>
          <p:cNvSpPr txBox="1">
            <a:spLocks noChangeArrowheads="1"/>
          </p:cNvSpPr>
          <p:nvPr/>
        </p:nvSpPr>
        <p:spPr bwMode="auto">
          <a:xfrm>
            <a:off x="0" y="4972050"/>
            <a:ext cx="2743200" cy="17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l"/>
            <a:r>
              <a:rPr lang="en-US" sz="500" b="0" cap="all" baseline="0" dirty="0">
                <a:solidFill>
                  <a:schemeClr val="tx2"/>
                </a:solidFill>
                <a:latin typeface="Arial"/>
                <a:cs typeface="Arial"/>
              </a:rPr>
              <a:t>© </a:t>
            </a:r>
            <a:r>
              <a:rPr lang="en-US" sz="500" b="0" cap="all" baseline="0" dirty="0" smtClean="0">
                <a:solidFill>
                  <a:schemeClr val="tx2"/>
                </a:solidFill>
                <a:latin typeface="Arial"/>
                <a:cs typeface="Arial"/>
              </a:rPr>
              <a:t>2015 Robins KAPLAN LLP</a:t>
            </a:r>
            <a:endParaRPr lang="en-US" sz="500" b="0" cap="all" baseline="0" dirty="0">
              <a:solidFill>
                <a:schemeClr val="tx2"/>
              </a:solidFill>
              <a:latin typeface="Arial"/>
              <a:cs typeface="Arial"/>
            </a:endParaRPr>
          </a:p>
        </p:txBody>
      </p:sp>
    </p:spTree>
    <p:extLst>
      <p:ext uri="{BB962C8B-B14F-4D97-AF65-F5344CB8AC3E}">
        <p14:creationId xmlns:p14="http://schemas.microsoft.com/office/powerpoint/2010/main" val="27635270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82" r:id="rId4"/>
    <p:sldLayoutId id="2147483683" r:id="rId5"/>
    <p:sldLayoutId id="2147483679" r:id="rId6"/>
    <p:sldLayoutId id="2147483680" r:id="rId7"/>
    <p:sldLayoutId id="2147483681" r:id="rId8"/>
    <p:sldLayoutId id="2147483664" r:id="rId9"/>
    <p:sldLayoutId id="2147483663" r:id="rId10"/>
    <p:sldLayoutId id="2147483670" r:id="rId11"/>
    <p:sldLayoutId id="2147483671" r:id="rId12"/>
    <p:sldLayoutId id="2147483672" r:id="rId13"/>
    <p:sldLayoutId id="2147483665" r:id="rId14"/>
    <p:sldLayoutId id="2147483666" r:id="rId15"/>
    <p:sldLayoutId id="2147483667" r:id="rId16"/>
    <p:sldLayoutId id="2147483673" r:id="rId17"/>
    <p:sldLayoutId id="2147483674" r:id="rId18"/>
    <p:sldLayoutId id="2147483676" r:id="rId19"/>
    <p:sldLayoutId id="2147483677"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362" rtl="0" eaLnBrk="1" latinLnBrk="0" hangingPunct="1">
        <a:spcBef>
          <a:spcPct val="0"/>
        </a:spcBef>
        <a:buNone/>
        <a:defRPr sz="2800" b="1" kern="1200" cap="all" spc="300" baseline="0">
          <a:solidFill>
            <a:schemeClr val="accent1"/>
          </a:solidFill>
          <a:latin typeface="Arial"/>
          <a:ea typeface="+mj-ea"/>
          <a:cs typeface="Arial"/>
        </a:defRPr>
      </a:lvl1pPr>
    </p:titleStyle>
    <p:bodyStyle>
      <a:lvl1pPr marL="233363" indent="-233363" algn="l" defTabSz="914362" rtl="0" eaLnBrk="1" latinLnBrk="0" hangingPunct="1">
        <a:spcBef>
          <a:spcPts val="600"/>
        </a:spcBef>
        <a:buClr>
          <a:schemeClr val="tx1"/>
        </a:buClr>
        <a:buFont typeface="Wingdings" panose="05000000000000000000" pitchFamily="2" charset="2"/>
        <a:buChar char="§"/>
        <a:defRPr sz="2400" b="0" kern="1200">
          <a:solidFill>
            <a:srgbClr val="232323"/>
          </a:solidFill>
          <a:latin typeface="Arial"/>
          <a:ea typeface="+mn-ea"/>
          <a:cs typeface="Arial"/>
        </a:defRPr>
      </a:lvl1pPr>
      <a:lvl2pPr marL="687359" indent="-230179" algn="l" defTabSz="914362" rtl="0" eaLnBrk="1" latinLnBrk="0" hangingPunct="1">
        <a:spcBef>
          <a:spcPts val="600"/>
        </a:spcBef>
        <a:buClr>
          <a:schemeClr val="tx1"/>
        </a:buClr>
        <a:buFont typeface="Arial" pitchFamily="34" charset="0"/>
        <a:buChar char="–"/>
        <a:defRPr sz="2000" b="0" kern="1200" baseline="0">
          <a:solidFill>
            <a:srgbClr val="232323"/>
          </a:solidFill>
          <a:latin typeface="Arial"/>
          <a:ea typeface="+mn-ea"/>
          <a:cs typeface="Arial"/>
        </a:defRPr>
      </a:lvl2pPr>
      <a:lvl3pPr marL="1082630" indent="-168268" algn="l" defTabSz="914362" rtl="0" eaLnBrk="1" latinLnBrk="0" hangingPunct="1">
        <a:spcBef>
          <a:spcPts val="600"/>
        </a:spcBef>
        <a:buClr>
          <a:schemeClr val="tx1"/>
        </a:buClr>
        <a:buFont typeface="Arial" pitchFamily="34" charset="0"/>
        <a:buChar char="•"/>
        <a:tabLst/>
        <a:defRPr sz="1800" b="0" kern="1200">
          <a:solidFill>
            <a:srgbClr val="232323"/>
          </a:solidFill>
          <a:latin typeface="Arial"/>
          <a:ea typeface="+mn-ea"/>
          <a:cs typeface="Arial"/>
        </a:defRPr>
      </a:lvl3pPr>
      <a:lvl4pPr marL="1600134" indent="-228591" algn="l" defTabSz="914362" rtl="0" eaLnBrk="1" latinLnBrk="0" hangingPunct="1">
        <a:spcBef>
          <a:spcPct val="20000"/>
        </a:spcBef>
        <a:buFont typeface="Arial" pitchFamily="34" charset="0"/>
        <a:buChar char="–"/>
        <a:defRPr sz="1400" b="0" kern="1200">
          <a:solidFill>
            <a:srgbClr val="232323"/>
          </a:solidFill>
          <a:latin typeface="Arial"/>
          <a:ea typeface="+mn-ea"/>
          <a:cs typeface="Arial"/>
        </a:defRPr>
      </a:lvl4pPr>
      <a:lvl5pPr marL="2057314" indent="-228591" algn="l" defTabSz="914362" rtl="0" eaLnBrk="1" latinLnBrk="0" hangingPunct="1">
        <a:spcBef>
          <a:spcPct val="20000"/>
        </a:spcBef>
        <a:buFont typeface="Arial" pitchFamily="34" charset="0"/>
        <a:buChar char="•"/>
        <a:defRPr sz="1400" b="0" kern="1200">
          <a:solidFill>
            <a:srgbClr val="232323"/>
          </a:solidFill>
          <a:latin typeface="Arial"/>
          <a:ea typeface="+mn-ea"/>
          <a:cs typeface="Arial"/>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1" y="1428751"/>
            <a:ext cx="8686800" cy="1295399"/>
          </a:xfrm>
        </p:spPr>
        <p:txBody>
          <a:bodyPr/>
          <a:lstStyle/>
          <a:p>
            <a:r>
              <a:rPr lang="en-US" dirty="0" smtClean="0"/>
              <a:t>The world of appellate practice and strategy</a:t>
            </a:r>
            <a:r>
              <a:rPr lang="en-US" sz="3200" dirty="0"/>
              <a:t/>
            </a:r>
            <a:br>
              <a:rPr lang="en-US" sz="3200" dirty="0"/>
            </a:br>
            <a:endParaRPr lang="en-US" sz="2200" dirty="0">
              <a:solidFill>
                <a:srgbClr val="FF0000"/>
              </a:solidFill>
            </a:endParaRPr>
          </a:p>
        </p:txBody>
      </p:sp>
      <p:sp>
        <p:nvSpPr>
          <p:cNvPr id="7" name="Subtitle 6"/>
          <p:cNvSpPr>
            <a:spLocks noGrp="1"/>
          </p:cNvSpPr>
          <p:nvPr>
            <p:ph type="subTitle" idx="1"/>
          </p:nvPr>
        </p:nvSpPr>
        <p:spPr>
          <a:xfrm>
            <a:off x="228601" y="2971800"/>
            <a:ext cx="8686800" cy="742950"/>
          </a:xfrm>
        </p:spPr>
        <p:txBody>
          <a:bodyPr>
            <a:normAutofit/>
          </a:bodyPr>
          <a:lstStyle/>
          <a:p>
            <a:r>
              <a:rPr lang="en-US" sz="1600" dirty="0"/>
              <a:t>Eric J. Magnuson</a:t>
            </a:r>
          </a:p>
          <a:p>
            <a:r>
              <a:rPr lang="en-US" sz="1600" dirty="0"/>
              <a:t>July 20, 2016</a:t>
            </a:r>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7164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10</a:t>
            </a:fld>
            <a:endParaRPr lang="en-US" dirty="0"/>
          </a:p>
        </p:txBody>
      </p:sp>
      <p:sp>
        <p:nvSpPr>
          <p:cNvPr id="3" name="Title 2"/>
          <p:cNvSpPr>
            <a:spLocks noGrp="1"/>
          </p:cNvSpPr>
          <p:nvPr>
            <p:ph type="title"/>
          </p:nvPr>
        </p:nvSpPr>
        <p:spPr/>
        <p:txBody>
          <a:bodyPr/>
          <a:lstStyle/>
          <a:p>
            <a:r>
              <a:rPr lang="en-US" dirty="0" smtClean="0"/>
              <a:t>Standards of review</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a:t>Legal </a:t>
            </a:r>
            <a:r>
              <a:rPr lang="en-US" dirty="0" smtClean="0"/>
              <a:t>conclusions (e.g. - construction of statute):</a:t>
            </a:r>
            <a:endParaRPr lang="en-US" dirty="0"/>
          </a:p>
          <a:p>
            <a:pPr marL="685673" lvl="1" indent="-282535">
              <a:spcBef>
                <a:spcPts val="900"/>
              </a:spcBef>
            </a:pPr>
            <a:r>
              <a:rPr lang="en-US" dirty="0"/>
              <a:t>Reviewed </a:t>
            </a:r>
            <a:r>
              <a:rPr lang="en-US" b="1" i="1" dirty="0"/>
              <a:t>de novo</a:t>
            </a:r>
            <a:r>
              <a:rPr lang="en-US" dirty="0"/>
              <a:t>—meaning they are considered anew with no deference to the lower court</a:t>
            </a:r>
            <a:r>
              <a:rPr lang="en-US" dirty="0" smtClean="0"/>
              <a:t>.</a:t>
            </a:r>
          </a:p>
          <a:p>
            <a:pPr marL="231677" indent="-282535">
              <a:spcBef>
                <a:spcPts val="900"/>
              </a:spcBef>
            </a:pPr>
            <a:r>
              <a:rPr lang="en-US" dirty="0" smtClean="0"/>
              <a:t>Discretionary rulings (e.g. – evidentiary rulings):</a:t>
            </a:r>
          </a:p>
          <a:p>
            <a:pPr marL="685673" lvl="1" indent="-282535">
              <a:spcBef>
                <a:spcPts val="900"/>
              </a:spcBef>
            </a:pPr>
            <a:r>
              <a:rPr lang="en-US" dirty="0"/>
              <a:t>Reviewed under an abuse-of-discretion </a:t>
            </a:r>
            <a:r>
              <a:rPr lang="en-US" dirty="0" smtClean="0"/>
              <a:t>standard</a:t>
            </a:r>
            <a:endParaRPr lang="en-US" dirty="0"/>
          </a:p>
          <a:p>
            <a:pPr marL="282535" indent="-282535">
              <a:spcBef>
                <a:spcPts val="900"/>
              </a:spcBef>
            </a:pPr>
            <a:r>
              <a:rPr lang="en-US" dirty="0"/>
              <a:t>Factual </a:t>
            </a:r>
            <a:r>
              <a:rPr lang="en-US" dirty="0" smtClean="0"/>
              <a:t>questions (jury verdict or fact findings):</a:t>
            </a:r>
            <a:endParaRPr lang="en-US" dirty="0"/>
          </a:p>
          <a:p>
            <a:pPr marL="685673" lvl="1" indent="-282535">
              <a:spcBef>
                <a:spcPts val="900"/>
              </a:spcBef>
            </a:pPr>
            <a:r>
              <a:rPr lang="en-US" dirty="0"/>
              <a:t>Reviewed under </a:t>
            </a:r>
            <a:r>
              <a:rPr lang="en-US" dirty="0" smtClean="0"/>
              <a:t>a clearly </a:t>
            </a:r>
            <a:r>
              <a:rPr lang="en-US" dirty="0"/>
              <a:t>erroneous standard—a much higher burden.</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9630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solidFill>
                <a:srgbClr val="666666"/>
              </a:solidFill>
            </a:endParaRPr>
          </a:p>
        </p:txBody>
      </p:sp>
      <p:sp>
        <p:nvSpPr>
          <p:cNvPr id="5" name="Slide Number Placeholder 4"/>
          <p:cNvSpPr>
            <a:spLocks noGrp="1"/>
          </p:cNvSpPr>
          <p:nvPr>
            <p:ph type="sldNum" sz="quarter" idx="12"/>
          </p:nvPr>
        </p:nvSpPr>
        <p:spPr/>
        <p:txBody>
          <a:bodyPr/>
          <a:lstStyle/>
          <a:p>
            <a:pPr>
              <a:defRPr/>
            </a:pPr>
            <a:fld id="{BC4B503E-D44B-4B97-B511-5EF59AF0F2E5}" type="slidenum">
              <a:rPr lang="en-US" smtClean="0">
                <a:solidFill>
                  <a:srgbClr val="000000"/>
                </a:solidFill>
              </a:rPr>
              <a:pPr>
                <a:defRPr/>
              </a:pPr>
              <a:t>11</a:t>
            </a:fld>
            <a:endParaRPr lang="en-US" dirty="0">
              <a:solidFill>
                <a:srgbClr val="000000"/>
              </a:solidFill>
            </a:endParaRPr>
          </a:p>
        </p:txBody>
      </p:sp>
      <p:sp>
        <p:nvSpPr>
          <p:cNvPr id="6" name="Slide Number Placeholder 2"/>
          <p:cNvSpPr txBox="1">
            <a:spLocks/>
          </p:cNvSpPr>
          <p:nvPr/>
        </p:nvSpPr>
        <p:spPr>
          <a:xfrm>
            <a:off x="8763000" y="4972050"/>
            <a:ext cx="381000" cy="171450"/>
          </a:xfrm>
          <a:prstGeom prst="rect">
            <a:avLst/>
          </a:prstGeom>
        </p:spPr>
        <p:txBody>
          <a:bodyPr vert="horz" lIns="91423" tIns="45712" rIns="91423" bIns="45712" rtlCol="0" anchor="ctr"/>
          <a:lstStyle>
            <a:defPPr>
              <a:defRPr lang="en-US"/>
            </a:defPPr>
            <a:lvl1pPr algn="r" rtl="0" fontAlgn="base">
              <a:spcBef>
                <a:spcPct val="0"/>
              </a:spcBef>
              <a:spcAft>
                <a:spcPct val="0"/>
              </a:spcAft>
              <a:defRPr sz="1100" b="0"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C4B503E-D44B-4B97-B511-5EF59AF0F2E5}" type="slidenum">
              <a:rPr lang="en-US" smtClean="0">
                <a:solidFill>
                  <a:srgbClr val="000000"/>
                </a:solidFill>
              </a:rPr>
              <a:pPr>
                <a:defRPr/>
              </a:pPr>
              <a:t>11</a:t>
            </a:fld>
            <a:endParaRPr lang="en-US" dirty="0">
              <a:solidFill>
                <a:srgbClr val="000000"/>
              </a:solidFill>
            </a:endParaRPr>
          </a:p>
        </p:txBody>
      </p:sp>
      <p:sp>
        <p:nvSpPr>
          <p:cNvPr id="7" name="Title 4"/>
          <p:cNvSpPr>
            <a:spLocks noGrp="1"/>
          </p:cNvSpPr>
          <p:nvPr>
            <p:ph type="title"/>
          </p:nvPr>
        </p:nvSpPr>
        <p:spPr>
          <a:xfrm>
            <a:off x="457201" y="361951"/>
            <a:ext cx="8458200" cy="728639"/>
          </a:xfrm>
        </p:spPr>
        <p:txBody>
          <a:bodyPr/>
          <a:lstStyle/>
          <a:p>
            <a:r>
              <a:rPr lang="en-US" sz="2400" dirty="0"/>
              <a:t>Findings of Fact By Trial Court</a:t>
            </a:r>
          </a:p>
        </p:txBody>
      </p:sp>
      <p:sp>
        <p:nvSpPr>
          <p:cNvPr id="8" name="Content Placeholder 2"/>
          <p:cNvSpPr txBox="1">
            <a:spLocks/>
          </p:cNvSpPr>
          <p:nvPr/>
        </p:nvSpPr>
        <p:spPr>
          <a:xfrm>
            <a:off x="457201" y="1335869"/>
            <a:ext cx="8534400" cy="2514600"/>
          </a:xfrm>
          <a:prstGeom prst="rect">
            <a:avLst/>
          </a:prstGeom>
        </p:spPr>
        <p:txBody>
          <a:bodyPr vert="horz" lIns="91423" tIns="45712" rIns="91423" bIns="45712" rtlCol="0">
            <a:noAutofit/>
          </a:bodyPr>
          <a:lstStyle>
            <a:lvl1pPr marL="233363" indent="-233363" algn="l" defTabSz="914362" rtl="0" eaLnBrk="1" latinLnBrk="0" hangingPunct="1">
              <a:spcBef>
                <a:spcPts val="600"/>
              </a:spcBef>
              <a:buClr>
                <a:schemeClr val="tx1"/>
              </a:buClr>
              <a:buFont typeface="Wingdings" panose="05000000000000000000" pitchFamily="2" charset="2"/>
              <a:buChar char="§"/>
              <a:defRPr sz="2400" b="0" kern="1200" baseline="0">
                <a:solidFill>
                  <a:srgbClr val="191919"/>
                </a:solidFill>
                <a:latin typeface="Arial"/>
                <a:ea typeface="+mn-ea"/>
                <a:cs typeface="Arial"/>
              </a:defRPr>
            </a:lvl1pPr>
            <a:lvl2pPr marL="687359" indent="-230179" algn="l" defTabSz="914362" rtl="0" eaLnBrk="1" latinLnBrk="0" hangingPunct="1">
              <a:spcBef>
                <a:spcPts val="600"/>
              </a:spcBef>
              <a:buClr>
                <a:schemeClr val="tx1"/>
              </a:buClr>
              <a:buFont typeface="Arial" pitchFamily="34" charset="0"/>
              <a:buChar char="–"/>
              <a:defRPr sz="2000" b="0" kern="1200" baseline="0">
                <a:solidFill>
                  <a:srgbClr val="191919"/>
                </a:solidFill>
                <a:latin typeface="Arial"/>
                <a:ea typeface="+mn-ea"/>
                <a:cs typeface="Arial"/>
              </a:defRPr>
            </a:lvl2pPr>
            <a:lvl3pPr marL="1082630" indent="-168268" algn="l" defTabSz="914362" rtl="0" eaLnBrk="1" latinLnBrk="0" hangingPunct="1">
              <a:spcBef>
                <a:spcPts val="600"/>
              </a:spcBef>
              <a:buClr>
                <a:schemeClr val="tx1"/>
              </a:buClr>
              <a:buFont typeface="Arial" pitchFamily="34" charset="0"/>
              <a:buChar char="•"/>
              <a:tabLst/>
              <a:defRPr sz="1800" b="0" kern="1200" baseline="0">
                <a:solidFill>
                  <a:srgbClr val="191919"/>
                </a:solidFill>
                <a:latin typeface="Arial"/>
                <a:ea typeface="+mn-ea"/>
                <a:cs typeface="Arial"/>
              </a:defRPr>
            </a:lvl3pPr>
            <a:lvl4pPr marL="1600134" indent="-228591" algn="l" defTabSz="914362" rtl="0" eaLnBrk="1" latinLnBrk="0" hangingPunct="1">
              <a:spcBef>
                <a:spcPct val="20000"/>
              </a:spcBef>
              <a:buFont typeface="Arial" pitchFamily="34" charset="0"/>
              <a:buChar char="–"/>
              <a:defRPr sz="1400" b="0" kern="1200">
                <a:solidFill>
                  <a:srgbClr val="191919"/>
                </a:solidFill>
                <a:latin typeface="Arial"/>
                <a:ea typeface="+mn-ea"/>
                <a:cs typeface="Arial"/>
              </a:defRPr>
            </a:lvl4pPr>
            <a:lvl5pPr marL="2057314" indent="-228591" algn="l" defTabSz="914362" rtl="0" eaLnBrk="1" latinLnBrk="0" hangingPunct="1">
              <a:spcBef>
                <a:spcPct val="20000"/>
              </a:spcBef>
              <a:buFont typeface="Arial" pitchFamily="34" charset="0"/>
              <a:buChar char="•"/>
              <a:defRPr sz="1400" b="0" kern="1200">
                <a:solidFill>
                  <a:srgbClr val="191919"/>
                </a:solidFill>
                <a:latin typeface="Arial"/>
                <a:ea typeface="+mn-ea"/>
                <a:cs typeface="Arial"/>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110000"/>
              </a:lnSpc>
              <a:spcBef>
                <a:spcPts val="0"/>
              </a:spcBef>
              <a:spcAft>
                <a:spcPts val="1200"/>
              </a:spcAft>
              <a:buClr>
                <a:srgbClr val="000000"/>
              </a:buClr>
              <a:buNone/>
            </a:pPr>
            <a:r>
              <a:rPr lang="en-US" kern="0" dirty="0"/>
              <a:t>Factual findings are reviewed under the “clearly erroneous” standard of review. Fed. R. App. P. 52(a). </a:t>
            </a:r>
          </a:p>
          <a:p>
            <a:pPr marL="0" indent="0" fontAlgn="base">
              <a:lnSpc>
                <a:spcPct val="110000"/>
              </a:lnSpc>
              <a:spcBef>
                <a:spcPts val="0"/>
              </a:spcBef>
              <a:spcAft>
                <a:spcPts val="1200"/>
              </a:spcAft>
              <a:buClr>
                <a:srgbClr val="000000"/>
              </a:buClr>
              <a:buNone/>
            </a:pPr>
            <a:r>
              <a:rPr lang="en-US" kern="0" dirty="0"/>
              <a:t>“To be clearly erroneous, a decision must strike us as more than just maybe or probably wrong; it must ... strike us as wrong with the force of a five-week old, unrefrigerated dead fish.”</a:t>
            </a:r>
          </a:p>
        </p:txBody>
      </p:sp>
      <p:sp>
        <p:nvSpPr>
          <p:cNvPr id="9" name="Rectangle 8"/>
          <p:cNvSpPr/>
          <p:nvPr/>
        </p:nvSpPr>
        <p:spPr>
          <a:xfrm>
            <a:off x="1600200" y="4171950"/>
            <a:ext cx="7086600" cy="566295"/>
          </a:xfrm>
          <a:prstGeom prst="rect">
            <a:avLst/>
          </a:prstGeom>
        </p:spPr>
        <p:txBody>
          <a:bodyPr wrap="square" lIns="91427" tIns="45713" rIns="91427" bIns="45713">
            <a:spAutoFit/>
          </a:bodyPr>
          <a:lstStyle/>
          <a:p>
            <a:pPr algn="r" fontAlgn="base">
              <a:lnSpc>
                <a:spcPct val="110000"/>
              </a:lnSpc>
              <a:spcAft>
                <a:spcPts val="1200"/>
              </a:spcAft>
              <a:buClr>
                <a:srgbClr val="027DBA"/>
              </a:buClr>
              <a:buSzPct val="75000"/>
            </a:pPr>
            <a:r>
              <a:rPr lang="en-US" sz="1400" i="1" dirty="0">
                <a:solidFill>
                  <a:srgbClr val="BEB5AF"/>
                </a:solidFill>
              </a:rPr>
              <a:t>Fisher v. Roe, </a:t>
            </a:r>
            <a:r>
              <a:rPr lang="en-US" sz="1400" dirty="0">
                <a:solidFill>
                  <a:srgbClr val="BEB5AF"/>
                </a:solidFill>
              </a:rPr>
              <a:t>263 F.3d 906, 912 (9th Cir.2001), quoting </a:t>
            </a:r>
            <a:r>
              <a:rPr lang="en-US" sz="1400" i="1" dirty="0">
                <a:solidFill>
                  <a:srgbClr val="BEB5AF"/>
                </a:solidFill>
              </a:rPr>
              <a:t>Parts &amp; Elec. Motors, Inc. </a:t>
            </a:r>
            <a:br>
              <a:rPr lang="en-US" sz="1400" i="1" dirty="0">
                <a:solidFill>
                  <a:srgbClr val="BEB5AF"/>
                </a:solidFill>
              </a:rPr>
            </a:br>
            <a:r>
              <a:rPr lang="en-US" sz="1400" i="1" dirty="0">
                <a:solidFill>
                  <a:srgbClr val="BEB5AF"/>
                </a:solidFill>
              </a:rPr>
              <a:t>v. Sterling Elec., Inc., </a:t>
            </a:r>
            <a:r>
              <a:rPr lang="en-US" sz="1400" dirty="0">
                <a:solidFill>
                  <a:srgbClr val="BEB5AF"/>
                </a:solidFill>
              </a:rPr>
              <a:t>866 F.2d 228, 233 (7th Cir.1988).</a:t>
            </a:r>
          </a:p>
        </p:txBody>
      </p:sp>
    </p:spTree>
    <p:extLst>
      <p:ext uri="{BB962C8B-B14F-4D97-AF65-F5344CB8AC3E}">
        <p14:creationId xmlns:p14="http://schemas.microsoft.com/office/powerpoint/2010/main" val="40795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solidFill>
                <a:srgbClr val="666666"/>
              </a:solidFill>
            </a:endParaRPr>
          </a:p>
        </p:txBody>
      </p:sp>
      <p:sp>
        <p:nvSpPr>
          <p:cNvPr id="5" name="Slide Number Placeholder 4"/>
          <p:cNvSpPr>
            <a:spLocks noGrp="1"/>
          </p:cNvSpPr>
          <p:nvPr>
            <p:ph type="sldNum" sz="quarter" idx="12"/>
          </p:nvPr>
        </p:nvSpPr>
        <p:spPr/>
        <p:txBody>
          <a:bodyPr/>
          <a:lstStyle/>
          <a:p>
            <a:pPr>
              <a:defRPr/>
            </a:pPr>
            <a:fld id="{BC4B503E-D44B-4B97-B511-5EF59AF0F2E5}" type="slidenum">
              <a:rPr lang="en-US" smtClean="0">
                <a:solidFill>
                  <a:srgbClr val="000000"/>
                </a:solidFill>
              </a:rPr>
              <a:pPr>
                <a:defRPr/>
              </a:pPr>
              <a:t>12</a:t>
            </a:fld>
            <a:endParaRPr lang="en-US" dirty="0">
              <a:solidFill>
                <a:srgbClr val="000000"/>
              </a:solidFill>
            </a:endParaRPr>
          </a:p>
        </p:txBody>
      </p:sp>
      <p:sp>
        <p:nvSpPr>
          <p:cNvPr id="6" name="Content Placeholder 2"/>
          <p:cNvSpPr txBox="1">
            <a:spLocks/>
          </p:cNvSpPr>
          <p:nvPr/>
        </p:nvSpPr>
        <p:spPr>
          <a:xfrm>
            <a:off x="411096" y="1263546"/>
            <a:ext cx="8305800" cy="1926354"/>
          </a:xfrm>
          <a:prstGeom prst="rect">
            <a:avLst/>
          </a:prstGeom>
        </p:spPr>
        <p:txBody>
          <a:bodyPr vert="horz" lIns="91423" tIns="45712" rIns="91423" bIns="45712" rtlCol="0">
            <a:normAutofit/>
          </a:bodyPr>
          <a:lstStyle>
            <a:lvl1pPr marL="233363" indent="-233363" algn="l" defTabSz="914362" rtl="0" eaLnBrk="1" latinLnBrk="0" hangingPunct="1">
              <a:spcBef>
                <a:spcPts val="600"/>
              </a:spcBef>
              <a:buClr>
                <a:schemeClr val="tx1"/>
              </a:buClr>
              <a:buFont typeface="Wingdings" panose="05000000000000000000" pitchFamily="2" charset="2"/>
              <a:buChar char="§"/>
              <a:defRPr sz="2400" b="0" kern="1200" baseline="0">
                <a:solidFill>
                  <a:srgbClr val="191919"/>
                </a:solidFill>
                <a:latin typeface="Arial"/>
                <a:ea typeface="+mn-ea"/>
                <a:cs typeface="Arial"/>
              </a:defRPr>
            </a:lvl1pPr>
            <a:lvl2pPr marL="687359" indent="-230179" algn="l" defTabSz="914362" rtl="0" eaLnBrk="1" latinLnBrk="0" hangingPunct="1">
              <a:spcBef>
                <a:spcPts val="600"/>
              </a:spcBef>
              <a:buClr>
                <a:schemeClr val="tx1"/>
              </a:buClr>
              <a:buFont typeface="Arial" pitchFamily="34" charset="0"/>
              <a:buChar char="–"/>
              <a:defRPr sz="2000" b="0" kern="1200" baseline="0">
                <a:solidFill>
                  <a:srgbClr val="191919"/>
                </a:solidFill>
                <a:latin typeface="Arial"/>
                <a:ea typeface="+mn-ea"/>
                <a:cs typeface="Arial"/>
              </a:defRPr>
            </a:lvl2pPr>
            <a:lvl3pPr marL="1082630" indent="-168268" algn="l" defTabSz="914362" rtl="0" eaLnBrk="1" latinLnBrk="0" hangingPunct="1">
              <a:spcBef>
                <a:spcPts val="600"/>
              </a:spcBef>
              <a:buClr>
                <a:schemeClr val="tx1"/>
              </a:buClr>
              <a:buFont typeface="Arial" pitchFamily="34" charset="0"/>
              <a:buChar char="•"/>
              <a:tabLst/>
              <a:defRPr sz="1800" b="0" kern="1200" baseline="0">
                <a:solidFill>
                  <a:srgbClr val="191919"/>
                </a:solidFill>
                <a:latin typeface="Arial"/>
                <a:ea typeface="+mn-ea"/>
                <a:cs typeface="Arial"/>
              </a:defRPr>
            </a:lvl3pPr>
            <a:lvl4pPr marL="1600134" indent="-228591" algn="l" defTabSz="914362" rtl="0" eaLnBrk="1" latinLnBrk="0" hangingPunct="1">
              <a:spcBef>
                <a:spcPct val="20000"/>
              </a:spcBef>
              <a:buFont typeface="Arial" pitchFamily="34" charset="0"/>
              <a:buChar char="–"/>
              <a:defRPr sz="1400" b="0" kern="1200">
                <a:solidFill>
                  <a:srgbClr val="191919"/>
                </a:solidFill>
                <a:latin typeface="Arial"/>
                <a:ea typeface="+mn-ea"/>
                <a:cs typeface="Arial"/>
              </a:defRPr>
            </a:lvl4pPr>
            <a:lvl5pPr marL="2057314" indent="-228591" algn="l" defTabSz="914362" rtl="0" eaLnBrk="1" latinLnBrk="0" hangingPunct="1">
              <a:spcBef>
                <a:spcPct val="20000"/>
              </a:spcBef>
              <a:buFont typeface="Arial" pitchFamily="34" charset="0"/>
              <a:buChar char="•"/>
              <a:defRPr sz="1400" b="0" kern="1200">
                <a:solidFill>
                  <a:srgbClr val="191919"/>
                </a:solidFill>
                <a:latin typeface="Arial"/>
                <a:ea typeface="+mn-ea"/>
                <a:cs typeface="Arial"/>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110000"/>
              </a:lnSpc>
              <a:spcBef>
                <a:spcPts val="0"/>
              </a:spcBef>
              <a:spcAft>
                <a:spcPts val="1200"/>
              </a:spcAft>
              <a:buClr>
                <a:srgbClr val="000000"/>
              </a:buClr>
              <a:buNone/>
            </a:pPr>
            <a:r>
              <a:rPr lang="en-US" sz="2800" kern="0" dirty="0"/>
              <a:t>“Abuse of discretion must be eye-popping, neck-snapping, jaw-dropping egregious error.”</a:t>
            </a:r>
          </a:p>
        </p:txBody>
      </p:sp>
      <p:sp>
        <p:nvSpPr>
          <p:cNvPr id="7" name="Rectangle 6"/>
          <p:cNvSpPr/>
          <p:nvPr/>
        </p:nvSpPr>
        <p:spPr>
          <a:xfrm>
            <a:off x="2286000" y="4171950"/>
            <a:ext cx="6400800" cy="566295"/>
          </a:xfrm>
          <a:prstGeom prst="rect">
            <a:avLst/>
          </a:prstGeom>
        </p:spPr>
        <p:txBody>
          <a:bodyPr wrap="square" lIns="91427" tIns="45713" rIns="91427" bIns="45713">
            <a:spAutoFit/>
          </a:bodyPr>
          <a:lstStyle/>
          <a:p>
            <a:pPr algn="r" fontAlgn="base">
              <a:lnSpc>
                <a:spcPct val="110000"/>
              </a:lnSpc>
              <a:spcAft>
                <a:spcPts val="1200"/>
              </a:spcAft>
              <a:buClr>
                <a:srgbClr val="027DBA"/>
              </a:buClr>
              <a:buSzPct val="75000"/>
            </a:pPr>
            <a:r>
              <a:rPr lang="en-US" sz="1400" i="1" dirty="0">
                <a:solidFill>
                  <a:srgbClr val="BEB5AF"/>
                </a:solidFill>
              </a:rPr>
              <a:t>Roger W. Badeker, Wide As a Church Door, Deep as a Well: A Survey </a:t>
            </a:r>
            <a:br>
              <a:rPr lang="en-US" sz="1400" i="1" dirty="0">
                <a:solidFill>
                  <a:srgbClr val="BEB5AF"/>
                </a:solidFill>
              </a:rPr>
            </a:br>
            <a:r>
              <a:rPr lang="en-US" sz="1400" i="1" dirty="0">
                <a:solidFill>
                  <a:srgbClr val="BEB5AF"/>
                </a:solidFill>
              </a:rPr>
              <a:t>of Judicial Discretion, </a:t>
            </a:r>
            <a:r>
              <a:rPr lang="en-US" sz="1400" dirty="0">
                <a:solidFill>
                  <a:srgbClr val="BEB5AF"/>
                </a:solidFill>
              </a:rPr>
              <a:t>THE JOURNAL, March/April 1992, at 33.</a:t>
            </a:r>
          </a:p>
        </p:txBody>
      </p:sp>
    </p:spTree>
    <p:extLst>
      <p:ext uri="{BB962C8B-B14F-4D97-AF65-F5344CB8AC3E}">
        <p14:creationId xmlns:p14="http://schemas.microsoft.com/office/powerpoint/2010/main" val="34765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Strategic considerations</a:t>
            </a:r>
            <a:endParaRPr lang="en-US" dirty="0"/>
          </a:p>
        </p:txBody>
      </p:sp>
      <p:sp>
        <p:nvSpPr>
          <p:cNvPr id="3" name="Slide Number Placeholder 2"/>
          <p:cNvSpPr>
            <a:spLocks noGrp="1"/>
          </p:cNvSpPr>
          <p:nvPr>
            <p:ph type="sldNum" sz="quarter" idx="12"/>
          </p:nvPr>
        </p:nvSpPr>
        <p:spPr/>
        <p:txBody>
          <a:bodyPr/>
          <a:lstStyle/>
          <a:p>
            <a:fld id="{B8E9E4D3-E1F3-4625-8DFA-0C97878D3C1B}" type="slidenum">
              <a:rPr lang="en-US" smtClean="0"/>
              <a:pPr/>
              <a:t>13</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4177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8E9E4D3-E1F3-4625-8DFA-0C97878D3C1B}" type="slidenum">
              <a:rPr lang="en-US" smtClean="0"/>
              <a:pPr/>
              <a:t>14</a:t>
            </a:fld>
            <a:endParaRPr lang="en-US" dirty="0"/>
          </a:p>
        </p:txBody>
      </p:sp>
      <p:sp>
        <p:nvSpPr>
          <p:cNvPr id="4" name="Title 3"/>
          <p:cNvSpPr>
            <a:spLocks noGrp="1"/>
          </p:cNvSpPr>
          <p:nvPr>
            <p:ph type="title"/>
          </p:nvPr>
        </p:nvSpPr>
        <p:spPr>
          <a:xfrm>
            <a:off x="381001" y="2057400"/>
            <a:ext cx="8458200" cy="1028700"/>
          </a:xfrm>
        </p:spPr>
        <p:txBody>
          <a:bodyPr/>
          <a:lstStyle/>
          <a:p>
            <a:pPr algn="ctr"/>
            <a:r>
              <a:rPr lang="en-US" dirty="0" smtClean="0"/>
              <a:t>The appeal starts long before the appeal</a:t>
            </a:r>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4452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15</a:t>
            </a:fld>
            <a:endParaRPr lang="en-US" dirty="0"/>
          </a:p>
        </p:txBody>
      </p:sp>
      <p:sp>
        <p:nvSpPr>
          <p:cNvPr id="3" name="Title 2"/>
          <p:cNvSpPr>
            <a:spLocks noGrp="1"/>
          </p:cNvSpPr>
          <p:nvPr>
            <p:ph type="title"/>
          </p:nvPr>
        </p:nvSpPr>
        <p:spPr/>
        <p:txBody>
          <a:bodyPr/>
          <a:lstStyle/>
          <a:p>
            <a:r>
              <a:rPr lang="en-US" dirty="0" smtClean="0"/>
              <a:t>The record</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a:t>Establishing the record before and during the appeal is an essential element of appellate strategy</a:t>
            </a:r>
          </a:p>
          <a:p>
            <a:pPr marL="282535" indent="-282535">
              <a:spcBef>
                <a:spcPts val="900"/>
              </a:spcBef>
            </a:pPr>
            <a:r>
              <a:rPr lang="en-US" dirty="0"/>
              <a:t>Appellate courts generally will not consider facts </a:t>
            </a:r>
            <a:r>
              <a:rPr lang="en-US" dirty="0" smtClean="0"/>
              <a:t>or arguments that </a:t>
            </a:r>
            <a:r>
              <a:rPr lang="en-US" dirty="0"/>
              <a:t>were not presented to the trial court</a:t>
            </a:r>
          </a:p>
          <a:p>
            <a:pPr marL="282535" indent="-282535">
              <a:spcBef>
                <a:spcPts val="900"/>
              </a:spcBef>
            </a:pPr>
            <a:r>
              <a:rPr lang="en-US" dirty="0"/>
              <a:t>Awareness of what constitutes the record on appeal, </a:t>
            </a:r>
            <a:r>
              <a:rPr lang="en-US" dirty="0" smtClean="0"/>
              <a:t>is essential for </a:t>
            </a:r>
            <a:r>
              <a:rPr lang="en-US" dirty="0"/>
              <a:t>ensuring you have the record to support your legal arguments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6866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16</a:t>
            </a:fld>
            <a:endParaRPr lang="en-US" dirty="0"/>
          </a:p>
        </p:txBody>
      </p:sp>
      <p:sp>
        <p:nvSpPr>
          <p:cNvPr id="3" name="Title 2"/>
          <p:cNvSpPr>
            <a:spLocks noGrp="1"/>
          </p:cNvSpPr>
          <p:nvPr>
            <p:ph type="title"/>
          </p:nvPr>
        </p:nvSpPr>
        <p:spPr/>
        <p:txBody>
          <a:bodyPr/>
          <a:lstStyle/>
          <a:p>
            <a:r>
              <a:rPr lang="en-US" dirty="0" smtClean="0"/>
              <a:t>Framing issues for appeal</a:t>
            </a:r>
            <a:endParaRPr lang="en-US" dirty="0"/>
          </a:p>
        </p:txBody>
      </p:sp>
      <p:sp>
        <p:nvSpPr>
          <p:cNvPr id="4" name="Content Placeholder 3"/>
          <p:cNvSpPr>
            <a:spLocks noGrp="1"/>
          </p:cNvSpPr>
          <p:nvPr>
            <p:ph idx="1"/>
          </p:nvPr>
        </p:nvSpPr>
        <p:spPr>
          <a:xfrm>
            <a:off x="457200" y="1028701"/>
            <a:ext cx="8471370" cy="3657600"/>
          </a:xfrm>
        </p:spPr>
        <p:txBody>
          <a:bodyPr>
            <a:normAutofit fontScale="92500" lnSpcReduction="20000"/>
          </a:bodyPr>
          <a:lstStyle/>
          <a:p>
            <a:pPr marL="282535" indent="-282535">
              <a:spcBef>
                <a:spcPts val="900"/>
              </a:spcBef>
            </a:pPr>
            <a:r>
              <a:rPr lang="en-US" sz="2600" dirty="0" smtClean="0"/>
              <a:t>Discovery</a:t>
            </a:r>
          </a:p>
          <a:p>
            <a:pPr marL="685673" lvl="1" indent="-282535">
              <a:spcBef>
                <a:spcPts val="900"/>
              </a:spcBef>
            </a:pPr>
            <a:r>
              <a:rPr lang="en-US" sz="2200" dirty="0" smtClean="0"/>
              <a:t>You generally cannot introduce new facts at the appeal stage. </a:t>
            </a:r>
          </a:p>
          <a:p>
            <a:pPr marL="685673" lvl="1" indent="-282535">
              <a:spcBef>
                <a:spcPts val="900"/>
              </a:spcBef>
            </a:pPr>
            <a:r>
              <a:rPr lang="en-US" sz="2200" dirty="0" smtClean="0"/>
              <a:t>Discovery has to be conducted with an eye toward ensuring that any information relevant to potential appeals is obtained long before the appeal commences</a:t>
            </a:r>
          </a:p>
          <a:p>
            <a:pPr marL="282535" indent="-282535">
              <a:spcBef>
                <a:spcPts val="900"/>
              </a:spcBef>
            </a:pPr>
            <a:r>
              <a:rPr lang="en-US" sz="2600" dirty="0" smtClean="0"/>
              <a:t>Dispositive motions</a:t>
            </a:r>
          </a:p>
          <a:p>
            <a:pPr marL="685673" lvl="1" indent="-282535">
              <a:spcBef>
                <a:spcPts val="900"/>
              </a:spcBef>
            </a:pPr>
            <a:r>
              <a:rPr lang="en-US" sz="2200" dirty="0" smtClean="0"/>
              <a:t>Key for insurance disputes since many are questions of law (e.g. contract interpretation)</a:t>
            </a:r>
          </a:p>
          <a:p>
            <a:pPr marL="685673" lvl="1" indent="-282535">
              <a:spcBef>
                <a:spcPts val="900"/>
              </a:spcBef>
            </a:pPr>
            <a:r>
              <a:rPr lang="en-US" sz="2200" dirty="0" smtClean="0"/>
              <a:t>Need to frame the issues and build the record with an eye toward any appeal</a:t>
            </a:r>
          </a:p>
          <a:p>
            <a:pPr marL="685673" lvl="1" indent="-282535">
              <a:spcBef>
                <a:spcPts val="900"/>
              </a:spcBef>
            </a:pPr>
            <a:r>
              <a:rPr lang="en-US" sz="2200" dirty="0" smtClean="0"/>
              <a:t>Must preserve issues for appeal</a:t>
            </a:r>
            <a:endParaRPr lang="en-US" sz="22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0586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17</a:t>
            </a:fld>
            <a:endParaRPr lang="en-US" dirty="0"/>
          </a:p>
        </p:txBody>
      </p:sp>
      <p:sp>
        <p:nvSpPr>
          <p:cNvPr id="3" name="Title 2"/>
          <p:cNvSpPr>
            <a:spLocks noGrp="1"/>
          </p:cNvSpPr>
          <p:nvPr>
            <p:ph type="title"/>
          </p:nvPr>
        </p:nvSpPr>
        <p:spPr/>
        <p:txBody>
          <a:bodyPr/>
          <a:lstStyle/>
          <a:p>
            <a:r>
              <a:rPr lang="en-US" dirty="0" smtClean="0"/>
              <a:t>Framing issues for appeal (Cont.)</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smtClean="0"/>
              <a:t>Trial</a:t>
            </a:r>
          </a:p>
          <a:p>
            <a:pPr marL="685673" lvl="1" indent="-282535">
              <a:spcBef>
                <a:spcPts val="900"/>
              </a:spcBef>
            </a:pPr>
            <a:r>
              <a:rPr lang="en-US" dirty="0" smtClean="0"/>
              <a:t>Must preserve all issues you may want to appeal through trial</a:t>
            </a:r>
          </a:p>
          <a:p>
            <a:pPr marL="685673" lvl="1" indent="-282535">
              <a:spcBef>
                <a:spcPts val="900"/>
              </a:spcBef>
            </a:pPr>
            <a:r>
              <a:rPr lang="en-US" dirty="0" smtClean="0"/>
              <a:t>If not preserved, appellate issues can be waived </a:t>
            </a:r>
          </a:p>
          <a:p>
            <a:pPr marL="685673" lvl="1" indent="-282535">
              <a:spcBef>
                <a:spcPts val="900"/>
              </a:spcBef>
            </a:pPr>
            <a:r>
              <a:rPr lang="en-US" dirty="0" smtClean="0"/>
              <a:t>Many trial motions and post trial motions need to be prepared, filed, and argued with an eye toward nascent appellate strategy</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7716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8E9E4D3-E1F3-4625-8DFA-0C97878D3C1B}" type="slidenum">
              <a:rPr lang="en-US" smtClean="0"/>
              <a:pPr/>
              <a:t>18</a:t>
            </a:fld>
            <a:endParaRPr lang="en-US" dirty="0"/>
          </a:p>
        </p:txBody>
      </p:sp>
      <p:sp>
        <p:nvSpPr>
          <p:cNvPr id="4" name="Title 3"/>
          <p:cNvSpPr>
            <a:spLocks noGrp="1"/>
          </p:cNvSpPr>
          <p:nvPr>
            <p:ph type="title"/>
          </p:nvPr>
        </p:nvSpPr>
        <p:spPr>
          <a:xfrm>
            <a:off x="381001" y="2057400"/>
            <a:ext cx="8458200" cy="1028700"/>
          </a:xfrm>
        </p:spPr>
        <p:txBody>
          <a:bodyPr/>
          <a:lstStyle/>
          <a:p>
            <a:pPr algn="ctr"/>
            <a:r>
              <a:rPr lang="en-US" dirty="0" smtClean="0"/>
              <a:t>Appellate briefing</a:t>
            </a:r>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2620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19</a:t>
            </a:fld>
            <a:endParaRPr lang="en-US" dirty="0"/>
          </a:p>
        </p:txBody>
      </p:sp>
      <p:sp>
        <p:nvSpPr>
          <p:cNvPr id="3" name="Title 2"/>
          <p:cNvSpPr>
            <a:spLocks noGrp="1"/>
          </p:cNvSpPr>
          <p:nvPr>
            <p:ph type="title"/>
          </p:nvPr>
        </p:nvSpPr>
        <p:spPr/>
        <p:txBody>
          <a:bodyPr/>
          <a:lstStyle/>
          <a:p>
            <a:r>
              <a:rPr lang="en-US" dirty="0" smtClean="0"/>
              <a:t>Length of appeals</a:t>
            </a:r>
            <a:endParaRPr lang="en-US" dirty="0"/>
          </a:p>
        </p:txBody>
      </p:sp>
      <p:sp>
        <p:nvSpPr>
          <p:cNvPr id="4" name="Content Placeholder 3"/>
          <p:cNvSpPr>
            <a:spLocks noGrp="1"/>
          </p:cNvSpPr>
          <p:nvPr>
            <p:ph idx="1"/>
          </p:nvPr>
        </p:nvSpPr>
        <p:spPr>
          <a:xfrm>
            <a:off x="457200" y="1028701"/>
            <a:ext cx="8471370" cy="3657600"/>
          </a:xfrm>
        </p:spPr>
        <p:txBody>
          <a:bodyPr>
            <a:normAutofit fontScale="92500" lnSpcReduction="10000"/>
          </a:bodyPr>
          <a:lstStyle/>
          <a:p>
            <a:pPr marL="282535" indent="-282535">
              <a:spcBef>
                <a:spcPts val="900"/>
              </a:spcBef>
            </a:pPr>
            <a:r>
              <a:rPr lang="en-US" sz="2600" dirty="0"/>
              <a:t>Appeals can be a lengthy and complicated process</a:t>
            </a:r>
          </a:p>
          <a:p>
            <a:pPr marL="282535" indent="-282535">
              <a:spcBef>
                <a:spcPts val="900"/>
              </a:spcBef>
            </a:pPr>
            <a:r>
              <a:rPr lang="en-US" sz="2600" dirty="0"/>
              <a:t>Experienced appellate counsel can </a:t>
            </a:r>
            <a:r>
              <a:rPr lang="en-US" sz="2600"/>
              <a:t>provide </a:t>
            </a:r>
            <a:r>
              <a:rPr lang="en-US" sz="2600" smtClean="0"/>
              <a:t>advice </a:t>
            </a:r>
            <a:r>
              <a:rPr lang="en-US" sz="2600" dirty="0"/>
              <a:t>on a timeline based on the specifics of your appeal</a:t>
            </a:r>
          </a:p>
          <a:p>
            <a:pPr marL="282535" indent="-282535">
              <a:spcBef>
                <a:spcPts val="900"/>
              </a:spcBef>
            </a:pPr>
            <a:r>
              <a:rPr lang="en-US" sz="2600" i="1" dirty="0"/>
              <a:t>Generally</a:t>
            </a:r>
            <a:r>
              <a:rPr lang="en-US" sz="2600" dirty="0"/>
              <a:t> 12-18 months is a fair estimate for the timeline between initiating your appeal and receiving the panel’s opinion</a:t>
            </a:r>
          </a:p>
          <a:p>
            <a:pPr marL="685673" lvl="1" indent="-282535">
              <a:spcBef>
                <a:spcPts val="900"/>
              </a:spcBef>
            </a:pPr>
            <a:r>
              <a:rPr lang="en-US" sz="2200" dirty="0" smtClean="0"/>
              <a:t>Briefing: 3-6 months</a:t>
            </a:r>
          </a:p>
          <a:p>
            <a:pPr marL="685673" lvl="1" indent="-282535">
              <a:spcBef>
                <a:spcPts val="900"/>
              </a:spcBef>
            </a:pPr>
            <a:r>
              <a:rPr lang="en-US" sz="2200" dirty="0" smtClean="0"/>
              <a:t>Oral argument 6 months after briefing</a:t>
            </a:r>
          </a:p>
          <a:p>
            <a:pPr marL="685673" lvl="1" indent="-282535">
              <a:spcBef>
                <a:spcPts val="900"/>
              </a:spcBef>
            </a:pPr>
            <a:r>
              <a:rPr lang="en-US" sz="2200" dirty="0" smtClean="0"/>
              <a:t>Opinion: 3-6 months after oral argument</a:t>
            </a:r>
            <a:endParaRPr lang="en-US" sz="22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657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ormanblogger.com/wp-content/uploads/2013/01/mountain-climbers.jpg"/>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17088" b="922"/>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1" y="3657600"/>
            <a:ext cx="8458200" cy="857250"/>
          </a:xfrm>
        </p:spPr>
        <p:txBody>
          <a:bodyPr/>
          <a:lstStyle/>
          <a:p>
            <a:pPr algn="r"/>
            <a:r>
              <a:rPr lang="en-US" sz="3000" dirty="0">
                <a:solidFill>
                  <a:schemeClr val="accent1"/>
                </a:solidFill>
              </a:rPr>
              <a:t>The Appellate Landscape</a:t>
            </a:r>
          </a:p>
        </p:txBody>
      </p:sp>
      <p:sp>
        <p:nvSpPr>
          <p:cNvPr id="2" name="Slide Number Placeholder 1"/>
          <p:cNvSpPr>
            <a:spLocks noGrp="1"/>
          </p:cNvSpPr>
          <p:nvPr>
            <p:ph type="sldNum" sz="quarter" idx="12"/>
          </p:nvPr>
        </p:nvSpPr>
        <p:spPr/>
        <p:txBody>
          <a:bodyPr/>
          <a:lstStyle/>
          <a:p>
            <a:fld id="{B8E9E4D3-E1F3-4625-8DFA-0C97878D3C1B}" type="slidenum">
              <a:rPr lang="en-US" smtClean="0"/>
              <a:pPr/>
              <a:t>2</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3790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20</a:t>
            </a:fld>
            <a:endParaRPr lang="en-US" dirty="0"/>
          </a:p>
        </p:txBody>
      </p:sp>
      <p:sp>
        <p:nvSpPr>
          <p:cNvPr id="3" name="Title 2"/>
          <p:cNvSpPr>
            <a:spLocks noGrp="1"/>
          </p:cNvSpPr>
          <p:nvPr>
            <p:ph type="title"/>
          </p:nvPr>
        </p:nvSpPr>
        <p:spPr/>
        <p:txBody>
          <a:bodyPr/>
          <a:lstStyle/>
          <a:p>
            <a:r>
              <a:rPr lang="en-US" dirty="0" smtClean="0"/>
              <a:t>Briefing</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a:t>Briefing structure is similar to trial court dispositive motions:</a:t>
            </a:r>
          </a:p>
          <a:p>
            <a:pPr marL="685673" lvl="1" indent="-282535">
              <a:spcBef>
                <a:spcPts val="900"/>
              </a:spcBef>
            </a:pPr>
            <a:r>
              <a:rPr lang="en-US" dirty="0" smtClean="0"/>
              <a:t>Opening brief (Appellant’s Brief)</a:t>
            </a:r>
          </a:p>
          <a:p>
            <a:pPr marL="685673" lvl="1" indent="-282535">
              <a:spcBef>
                <a:spcPts val="900"/>
              </a:spcBef>
            </a:pPr>
            <a:r>
              <a:rPr lang="en-US" dirty="0" smtClean="0"/>
              <a:t>Responsive brief (Appellee’s Brief)</a:t>
            </a:r>
          </a:p>
          <a:p>
            <a:pPr marL="685673" lvl="1" indent="-282535">
              <a:spcBef>
                <a:spcPts val="900"/>
              </a:spcBef>
            </a:pPr>
            <a:r>
              <a:rPr lang="en-US" dirty="0" smtClean="0"/>
              <a:t>Reply by Appellant</a:t>
            </a:r>
          </a:p>
          <a:p>
            <a:pPr marL="282535" indent="-282535">
              <a:spcBef>
                <a:spcPts val="900"/>
              </a:spcBef>
            </a:pPr>
            <a:r>
              <a:rPr lang="en-US" dirty="0" smtClean="0"/>
              <a:t>The record is generally restricted to the record at the trial court—and this must be designated and included in an addendum (for key documents) and appendix (for others that are cited)</a:t>
            </a:r>
          </a:p>
          <a:p>
            <a:pPr marL="0" indent="0">
              <a:spcBef>
                <a:spcPts val="900"/>
              </a:spcBef>
              <a:buNone/>
            </a:pP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9310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21</a:t>
            </a:fld>
            <a:endParaRPr lang="en-US" dirty="0"/>
          </a:p>
        </p:txBody>
      </p:sp>
      <p:sp>
        <p:nvSpPr>
          <p:cNvPr id="3" name="Title 2"/>
          <p:cNvSpPr>
            <a:spLocks noGrp="1"/>
          </p:cNvSpPr>
          <p:nvPr>
            <p:ph type="title"/>
          </p:nvPr>
        </p:nvSpPr>
        <p:spPr/>
        <p:txBody>
          <a:bodyPr/>
          <a:lstStyle/>
          <a:p>
            <a:r>
              <a:rPr lang="en-US" dirty="0" smtClean="0"/>
              <a:t>Presenting issues on appeal</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a:t>Focus focus focus</a:t>
            </a:r>
          </a:p>
          <a:p>
            <a:pPr marL="282535" indent="-282535">
              <a:spcBef>
                <a:spcPts val="900"/>
              </a:spcBef>
            </a:pPr>
            <a:r>
              <a:rPr lang="en-US" dirty="0"/>
              <a:t>Many issues—even good motion and trial arguments—are not strong appellate arguments</a:t>
            </a:r>
          </a:p>
          <a:p>
            <a:pPr marL="282535" indent="-282535">
              <a:spcBef>
                <a:spcPts val="900"/>
              </a:spcBef>
            </a:pPr>
            <a:r>
              <a:rPr lang="en-US" dirty="0"/>
              <a:t>Rearguing factual questions is a quick way to muddy the waters for your appeal</a:t>
            </a:r>
          </a:p>
          <a:p>
            <a:pPr marL="282535" indent="-282535">
              <a:spcBef>
                <a:spcPts val="900"/>
              </a:spcBef>
            </a:pPr>
            <a:r>
              <a:rPr lang="en-US" dirty="0"/>
              <a:t>Focus on the strongest questions of </a:t>
            </a:r>
            <a:r>
              <a:rPr lang="en-US" i="1" dirty="0"/>
              <a:t>law</a:t>
            </a:r>
            <a:r>
              <a:rPr lang="en-US" dirty="0"/>
              <a:t>—and forget the rest</a:t>
            </a:r>
          </a:p>
          <a:p>
            <a:pPr marL="0" indent="0">
              <a:spcBef>
                <a:spcPts val="900"/>
              </a:spcBef>
              <a:buNone/>
            </a:pP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9932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solidFill>
                <a:srgbClr val="666666"/>
              </a:solidFill>
            </a:endParaRPr>
          </a:p>
        </p:txBody>
      </p:sp>
      <p:sp>
        <p:nvSpPr>
          <p:cNvPr id="3" name="Slide Number Placeholder 2"/>
          <p:cNvSpPr>
            <a:spLocks noGrp="1"/>
          </p:cNvSpPr>
          <p:nvPr>
            <p:ph type="sldNum" sz="quarter" idx="12"/>
          </p:nvPr>
        </p:nvSpPr>
        <p:spPr/>
        <p:txBody>
          <a:bodyPr/>
          <a:lstStyle/>
          <a:p>
            <a:pPr>
              <a:defRPr/>
            </a:pPr>
            <a:fld id="{BC4B503E-D44B-4B97-B511-5EF59AF0F2E5}" type="slidenum">
              <a:rPr lang="en-US" smtClean="0">
                <a:solidFill>
                  <a:srgbClr val="000000"/>
                </a:solidFill>
              </a:rPr>
              <a:pPr>
                <a:defRPr/>
              </a:pPr>
              <a:t>22</a:t>
            </a:fld>
            <a:endParaRPr lang="en-US" dirty="0">
              <a:solidFill>
                <a:srgbClr val="000000"/>
              </a:solidFill>
            </a:endParaRPr>
          </a:p>
        </p:txBody>
      </p:sp>
      <p:sp>
        <p:nvSpPr>
          <p:cNvPr id="6" name="Content Placeholder 2"/>
          <p:cNvSpPr>
            <a:spLocks noGrp="1"/>
          </p:cNvSpPr>
          <p:nvPr>
            <p:ph idx="1"/>
          </p:nvPr>
        </p:nvSpPr>
        <p:spPr>
          <a:xfrm>
            <a:off x="457200" y="742951"/>
            <a:ext cx="8077200" cy="2924033"/>
          </a:xfrm>
        </p:spPr>
        <p:txBody>
          <a:bodyPr>
            <a:normAutofit fontScale="92500" lnSpcReduction="20000"/>
          </a:bodyPr>
          <a:lstStyle/>
          <a:p>
            <a:pPr marL="0" indent="0">
              <a:lnSpc>
                <a:spcPct val="110000"/>
              </a:lnSpc>
              <a:spcBef>
                <a:spcPts val="0"/>
              </a:spcBef>
              <a:spcAft>
                <a:spcPts val="1200"/>
              </a:spcAft>
              <a:buNone/>
            </a:pPr>
            <a:r>
              <a:rPr lang="en-US" sz="3000" kern="0" dirty="0"/>
              <a:t>“The number of federal appeals doubled from 1924 to 1962, doubled again by 1969, again by 1978, and yet again by 1990.”</a:t>
            </a:r>
          </a:p>
          <a:p>
            <a:pPr marL="0" indent="0">
              <a:lnSpc>
                <a:spcPct val="110000"/>
              </a:lnSpc>
              <a:spcBef>
                <a:spcPts val="0"/>
              </a:spcBef>
              <a:spcAft>
                <a:spcPts val="1200"/>
              </a:spcAft>
              <a:buNone/>
            </a:pPr>
            <a:r>
              <a:rPr lang="en-US" sz="3000" kern="0" dirty="0"/>
              <a:t>“It is...no longer necessary to have the physical stamina of a Daniel Webster to argue the Dartmouth College case for two days.”</a:t>
            </a:r>
          </a:p>
          <a:p>
            <a:pPr marL="0" indent="0">
              <a:lnSpc>
                <a:spcPct val="110000"/>
              </a:lnSpc>
              <a:spcBef>
                <a:spcPts val="0"/>
              </a:spcBef>
              <a:spcAft>
                <a:spcPts val="1200"/>
              </a:spcAft>
              <a:buNone/>
            </a:pPr>
            <a:endParaRPr lang="en-US" sz="2200" kern="0" dirty="0"/>
          </a:p>
          <a:p>
            <a:pPr marL="0" indent="0">
              <a:lnSpc>
                <a:spcPct val="110000"/>
              </a:lnSpc>
              <a:spcBef>
                <a:spcPts val="0"/>
              </a:spcBef>
              <a:spcAft>
                <a:spcPts val="1200"/>
              </a:spcAft>
              <a:buNone/>
            </a:pPr>
            <a:endParaRPr lang="en-US" sz="2200" kern="0" dirty="0"/>
          </a:p>
          <a:p>
            <a:pPr marL="0" indent="0">
              <a:lnSpc>
                <a:spcPct val="110000"/>
              </a:lnSpc>
              <a:spcBef>
                <a:spcPts val="0"/>
              </a:spcBef>
              <a:spcAft>
                <a:spcPts val="1200"/>
              </a:spcAft>
              <a:buNone/>
            </a:pPr>
            <a:endParaRPr lang="en-US" sz="2200" kern="0" dirty="0"/>
          </a:p>
          <a:p>
            <a:pPr marL="0" indent="0">
              <a:lnSpc>
                <a:spcPct val="110000"/>
              </a:lnSpc>
              <a:spcBef>
                <a:spcPts val="0"/>
              </a:spcBef>
              <a:spcAft>
                <a:spcPts val="1200"/>
              </a:spcAft>
              <a:buNone/>
            </a:pPr>
            <a:endParaRPr lang="en-US" sz="2200" kern="0" dirty="0"/>
          </a:p>
        </p:txBody>
      </p:sp>
      <p:sp>
        <p:nvSpPr>
          <p:cNvPr id="7" name="Rectangle 6"/>
          <p:cNvSpPr/>
          <p:nvPr/>
        </p:nvSpPr>
        <p:spPr>
          <a:xfrm>
            <a:off x="2286000" y="4095750"/>
            <a:ext cx="6400800" cy="566295"/>
          </a:xfrm>
          <a:prstGeom prst="rect">
            <a:avLst/>
          </a:prstGeom>
        </p:spPr>
        <p:txBody>
          <a:bodyPr wrap="square" lIns="91427" tIns="45713" rIns="91427" bIns="45713">
            <a:spAutoFit/>
          </a:bodyPr>
          <a:lstStyle/>
          <a:p>
            <a:pPr algn="r" fontAlgn="base">
              <a:lnSpc>
                <a:spcPct val="110000"/>
              </a:lnSpc>
              <a:spcAft>
                <a:spcPts val="1200"/>
              </a:spcAft>
              <a:buClr>
                <a:srgbClr val="027DBA"/>
              </a:buClr>
              <a:buSzPct val="75000"/>
            </a:pPr>
            <a:r>
              <a:rPr lang="en-US" sz="1400" i="1" dirty="0">
                <a:solidFill>
                  <a:srgbClr val="BEB5AF"/>
                </a:solidFill>
              </a:rPr>
              <a:t>Appealing To A Deluged Court</a:t>
            </a:r>
            <a:br>
              <a:rPr lang="en-US" sz="1400" i="1" dirty="0">
                <a:solidFill>
                  <a:srgbClr val="BEB5AF"/>
                </a:solidFill>
              </a:rPr>
            </a:br>
            <a:r>
              <a:rPr lang="en-US" sz="1400" i="1" dirty="0">
                <a:solidFill>
                  <a:srgbClr val="BEB5AF"/>
                </a:solidFill>
              </a:rPr>
              <a:t>Luther T. Munford</a:t>
            </a:r>
            <a:endParaRPr lang="en-US" sz="1400" dirty="0">
              <a:solidFill>
                <a:srgbClr val="BEB5AF"/>
              </a:solidFill>
            </a:endParaRPr>
          </a:p>
        </p:txBody>
      </p:sp>
    </p:spTree>
    <p:extLst>
      <p:ext uri="{BB962C8B-B14F-4D97-AF65-F5344CB8AC3E}">
        <p14:creationId xmlns:p14="http://schemas.microsoft.com/office/powerpoint/2010/main" val="35754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solidFill>
                <a:srgbClr val="666666"/>
              </a:solidFill>
            </a:endParaRPr>
          </a:p>
        </p:txBody>
      </p:sp>
      <p:sp>
        <p:nvSpPr>
          <p:cNvPr id="5" name="Slide Number Placeholder 4"/>
          <p:cNvSpPr>
            <a:spLocks noGrp="1"/>
          </p:cNvSpPr>
          <p:nvPr>
            <p:ph type="sldNum" sz="quarter" idx="12"/>
          </p:nvPr>
        </p:nvSpPr>
        <p:spPr/>
        <p:txBody>
          <a:bodyPr/>
          <a:lstStyle/>
          <a:p>
            <a:pPr>
              <a:defRPr/>
            </a:pPr>
            <a:fld id="{BC4B503E-D44B-4B97-B511-5EF59AF0F2E5}" type="slidenum">
              <a:rPr lang="en-US" smtClean="0">
                <a:solidFill>
                  <a:srgbClr val="000000"/>
                </a:solidFill>
              </a:rPr>
              <a:pPr>
                <a:defRPr/>
              </a:pPr>
              <a:t>23</a:t>
            </a:fld>
            <a:endParaRPr lang="en-US" dirty="0">
              <a:solidFill>
                <a:srgbClr val="000000"/>
              </a:solidFill>
            </a:endParaRPr>
          </a:p>
        </p:txBody>
      </p:sp>
      <p:sp>
        <p:nvSpPr>
          <p:cNvPr id="6" name="Content Placeholder 2"/>
          <p:cNvSpPr txBox="1">
            <a:spLocks/>
          </p:cNvSpPr>
          <p:nvPr/>
        </p:nvSpPr>
        <p:spPr>
          <a:xfrm>
            <a:off x="457200" y="742950"/>
            <a:ext cx="8305800" cy="3429000"/>
          </a:xfrm>
          <a:prstGeom prst="rect">
            <a:avLst/>
          </a:prstGeom>
        </p:spPr>
        <p:txBody>
          <a:bodyPr vert="horz" lIns="91423" tIns="45712" rIns="91423" bIns="45712" rtlCol="0">
            <a:normAutofit/>
          </a:bodyPr>
          <a:lstStyle>
            <a:lvl1pPr marL="233363" indent="-233363" algn="l" defTabSz="914362" rtl="0" eaLnBrk="1" latinLnBrk="0" hangingPunct="1">
              <a:spcBef>
                <a:spcPts val="600"/>
              </a:spcBef>
              <a:buClr>
                <a:schemeClr val="tx1"/>
              </a:buClr>
              <a:buFont typeface="Wingdings" panose="05000000000000000000" pitchFamily="2" charset="2"/>
              <a:buChar char="§"/>
              <a:defRPr sz="2400" b="0" kern="1200" baseline="0">
                <a:solidFill>
                  <a:srgbClr val="191919"/>
                </a:solidFill>
                <a:latin typeface="Arial"/>
                <a:ea typeface="+mn-ea"/>
                <a:cs typeface="Arial"/>
              </a:defRPr>
            </a:lvl1pPr>
            <a:lvl2pPr marL="687359" indent="-230179" algn="l" defTabSz="914362" rtl="0" eaLnBrk="1" latinLnBrk="0" hangingPunct="1">
              <a:spcBef>
                <a:spcPts val="600"/>
              </a:spcBef>
              <a:buClr>
                <a:schemeClr val="tx1"/>
              </a:buClr>
              <a:buFont typeface="Arial" pitchFamily="34" charset="0"/>
              <a:buChar char="–"/>
              <a:defRPr sz="2000" b="0" kern="1200" baseline="0">
                <a:solidFill>
                  <a:srgbClr val="191919"/>
                </a:solidFill>
                <a:latin typeface="Arial"/>
                <a:ea typeface="+mn-ea"/>
                <a:cs typeface="Arial"/>
              </a:defRPr>
            </a:lvl2pPr>
            <a:lvl3pPr marL="1082630" indent="-168268" algn="l" defTabSz="914362" rtl="0" eaLnBrk="1" latinLnBrk="0" hangingPunct="1">
              <a:spcBef>
                <a:spcPts val="600"/>
              </a:spcBef>
              <a:buClr>
                <a:schemeClr val="tx1"/>
              </a:buClr>
              <a:buFont typeface="Arial" pitchFamily="34" charset="0"/>
              <a:buChar char="•"/>
              <a:tabLst/>
              <a:defRPr sz="1800" b="0" kern="1200" baseline="0">
                <a:solidFill>
                  <a:srgbClr val="191919"/>
                </a:solidFill>
                <a:latin typeface="Arial"/>
                <a:ea typeface="+mn-ea"/>
                <a:cs typeface="Arial"/>
              </a:defRPr>
            </a:lvl3pPr>
            <a:lvl4pPr marL="1600134" indent="-228591" algn="l" defTabSz="914362" rtl="0" eaLnBrk="1" latinLnBrk="0" hangingPunct="1">
              <a:spcBef>
                <a:spcPct val="20000"/>
              </a:spcBef>
              <a:buFont typeface="Arial" pitchFamily="34" charset="0"/>
              <a:buChar char="–"/>
              <a:defRPr sz="1400" b="0" kern="1200">
                <a:solidFill>
                  <a:srgbClr val="191919"/>
                </a:solidFill>
                <a:latin typeface="Arial"/>
                <a:ea typeface="+mn-ea"/>
                <a:cs typeface="Arial"/>
              </a:defRPr>
            </a:lvl4pPr>
            <a:lvl5pPr marL="2057314" indent="-228591" algn="l" defTabSz="914362" rtl="0" eaLnBrk="1" latinLnBrk="0" hangingPunct="1">
              <a:spcBef>
                <a:spcPct val="20000"/>
              </a:spcBef>
              <a:buFont typeface="Arial" pitchFamily="34" charset="0"/>
              <a:buChar char="•"/>
              <a:defRPr sz="1400" b="0" kern="1200">
                <a:solidFill>
                  <a:srgbClr val="191919"/>
                </a:solidFill>
                <a:latin typeface="Arial"/>
                <a:ea typeface="+mn-ea"/>
                <a:cs typeface="Arial"/>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110000"/>
              </a:lnSpc>
              <a:spcBef>
                <a:spcPts val="0"/>
              </a:spcBef>
              <a:spcAft>
                <a:spcPts val="1200"/>
              </a:spcAft>
              <a:buClr>
                <a:srgbClr val="000000"/>
              </a:buClr>
              <a:buNone/>
            </a:pPr>
            <a:r>
              <a:rPr lang="en-US" sz="2800" kern="0" dirty="0"/>
              <a:t>“If an appellant can’t win on the strength of the strongest claim or claims, he stands little chance of winning a reversal on the basis of weaker claims.…The court needs to know just where the heart of the matter lies; distracting attention from the most important issues can hardly help an appellant's cause.”</a:t>
            </a:r>
          </a:p>
        </p:txBody>
      </p:sp>
      <p:sp>
        <p:nvSpPr>
          <p:cNvPr id="7" name="Rectangle 6"/>
          <p:cNvSpPr/>
          <p:nvPr/>
        </p:nvSpPr>
        <p:spPr>
          <a:xfrm>
            <a:off x="2286000" y="4171950"/>
            <a:ext cx="6400800" cy="566295"/>
          </a:xfrm>
          <a:prstGeom prst="rect">
            <a:avLst/>
          </a:prstGeom>
        </p:spPr>
        <p:txBody>
          <a:bodyPr wrap="square" lIns="91427" tIns="45713" rIns="91427" bIns="45713">
            <a:spAutoFit/>
          </a:bodyPr>
          <a:lstStyle/>
          <a:p>
            <a:pPr algn="r" fontAlgn="base">
              <a:lnSpc>
                <a:spcPct val="110000"/>
              </a:lnSpc>
              <a:spcAft>
                <a:spcPts val="1200"/>
              </a:spcAft>
              <a:buClr>
                <a:srgbClr val="027DBA"/>
              </a:buClr>
              <a:buSzPct val="75000"/>
            </a:pPr>
            <a:r>
              <a:rPr lang="en-US" sz="1400" i="1" dirty="0">
                <a:solidFill>
                  <a:srgbClr val="BEB5AF"/>
                </a:solidFill>
              </a:rPr>
              <a:t>Myron H. Bright, Appellate </a:t>
            </a:r>
            <a:r>
              <a:rPr lang="en-US" sz="1400" i="1" dirty="0" smtClean="0">
                <a:solidFill>
                  <a:srgbClr val="BEB5AF"/>
                </a:solidFill>
              </a:rPr>
              <a:t>Brief writing: </a:t>
            </a:r>
            <a:r>
              <a:rPr lang="en-US" sz="1400" i="1" dirty="0">
                <a:solidFill>
                  <a:srgbClr val="BEB5AF"/>
                </a:solidFill>
              </a:rPr>
              <a:t>Some 'Golden' Rules, </a:t>
            </a:r>
            <a:br>
              <a:rPr lang="en-US" sz="1400" i="1" dirty="0">
                <a:solidFill>
                  <a:srgbClr val="BEB5AF"/>
                </a:solidFill>
              </a:rPr>
            </a:br>
            <a:r>
              <a:rPr lang="en-US" sz="1400" dirty="0">
                <a:solidFill>
                  <a:srgbClr val="BEB5AF"/>
                </a:solidFill>
              </a:rPr>
              <a:t>17 Creighton L. Rev. 1069, 1071 (1983-84).</a:t>
            </a:r>
          </a:p>
        </p:txBody>
      </p:sp>
    </p:spTree>
    <p:extLst>
      <p:ext uri="{BB962C8B-B14F-4D97-AF65-F5344CB8AC3E}">
        <p14:creationId xmlns:p14="http://schemas.microsoft.com/office/powerpoint/2010/main" val="45478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8E9E4D3-E1F3-4625-8DFA-0C97878D3C1B}" type="slidenum">
              <a:rPr lang="en-US" smtClean="0"/>
              <a:pPr/>
              <a:t>24</a:t>
            </a:fld>
            <a:endParaRPr lang="en-US" dirty="0"/>
          </a:p>
        </p:txBody>
      </p:sp>
      <p:sp>
        <p:nvSpPr>
          <p:cNvPr id="4" name="Title 3"/>
          <p:cNvSpPr>
            <a:spLocks noGrp="1"/>
          </p:cNvSpPr>
          <p:nvPr>
            <p:ph type="title"/>
          </p:nvPr>
        </p:nvSpPr>
        <p:spPr>
          <a:xfrm>
            <a:off x="381001" y="2057400"/>
            <a:ext cx="8458200" cy="1028700"/>
          </a:xfrm>
        </p:spPr>
        <p:txBody>
          <a:bodyPr/>
          <a:lstStyle/>
          <a:p>
            <a:pPr algn="ctr"/>
            <a:r>
              <a:rPr lang="en-US" dirty="0" smtClean="0"/>
              <a:t>Hiring appellate counsel</a:t>
            </a:r>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667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25</a:t>
            </a:fld>
            <a:endParaRPr lang="en-US" dirty="0"/>
          </a:p>
        </p:txBody>
      </p:sp>
      <p:sp>
        <p:nvSpPr>
          <p:cNvPr id="3" name="Title 2"/>
          <p:cNvSpPr>
            <a:spLocks noGrp="1"/>
          </p:cNvSpPr>
          <p:nvPr>
            <p:ph type="title"/>
          </p:nvPr>
        </p:nvSpPr>
        <p:spPr/>
        <p:txBody>
          <a:bodyPr/>
          <a:lstStyle/>
          <a:p>
            <a:r>
              <a:rPr lang="en-US" dirty="0" smtClean="0"/>
              <a:t>What counsel to use</a:t>
            </a:r>
            <a:endParaRPr lang="en-US" dirty="0"/>
          </a:p>
        </p:txBody>
      </p:sp>
      <p:sp>
        <p:nvSpPr>
          <p:cNvPr id="4" name="Content Placeholder 3"/>
          <p:cNvSpPr>
            <a:spLocks noGrp="1"/>
          </p:cNvSpPr>
          <p:nvPr>
            <p:ph idx="1"/>
          </p:nvPr>
        </p:nvSpPr>
        <p:spPr>
          <a:xfrm>
            <a:off x="457200" y="1028701"/>
            <a:ext cx="8471370" cy="3657600"/>
          </a:xfrm>
        </p:spPr>
        <p:txBody>
          <a:bodyPr>
            <a:normAutofit fontScale="85000" lnSpcReduction="10000"/>
          </a:bodyPr>
          <a:lstStyle/>
          <a:p>
            <a:pPr marL="282535" indent="-282535">
              <a:spcBef>
                <a:spcPts val="900"/>
              </a:spcBef>
            </a:pPr>
            <a:r>
              <a:rPr lang="en-US" sz="2600" dirty="0"/>
              <a:t>Trial counsel:</a:t>
            </a:r>
          </a:p>
          <a:p>
            <a:pPr marL="685673" lvl="1" indent="-282535">
              <a:spcBef>
                <a:spcPts val="900"/>
              </a:spcBef>
            </a:pPr>
            <a:r>
              <a:rPr lang="en-US" sz="2200" dirty="0" smtClean="0"/>
              <a:t>Familiar with the facts of the case and the strategic considerations of the client and litigation</a:t>
            </a:r>
          </a:p>
          <a:p>
            <a:pPr marL="685673" lvl="1" indent="-282535">
              <a:spcBef>
                <a:spcPts val="900"/>
              </a:spcBef>
            </a:pPr>
            <a:r>
              <a:rPr lang="en-US" sz="2200" dirty="0" smtClean="0"/>
              <a:t>Avoids cost of additional counsel</a:t>
            </a:r>
          </a:p>
          <a:p>
            <a:pPr marL="685673" lvl="1" indent="-282535">
              <a:spcBef>
                <a:spcPts val="900"/>
              </a:spcBef>
            </a:pPr>
            <a:r>
              <a:rPr lang="en-US" sz="2200" dirty="0" smtClean="0"/>
              <a:t>But not aware of all issues and strategic considerations; sometimes too focused on </a:t>
            </a:r>
            <a:r>
              <a:rPr lang="en-US" sz="2200" i="1" dirty="0" smtClean="0"/>
              <a:t>trial</a:t>
            </a:r>
            <a:r>
              <a:rPr lang="en-US" sz="2200" dirty="0" smtClean="0"/>
              <a:t> rather than </a:t>
            </a:r>
            <a:r>
              <a:rPr lang="en-US" sz="2200" i="1" dirty="0" smtClean="0"/>
              <a:t>appellate</a:t>
            </a:r>
            <a:r>
              <a:rPr lang="en-US" sz="2200" dirty="0" smtClean="0"/>
              <a:t> issues</a:t>
            </a:r>
          </a:p>
          <a:p>
            <a:pPr marL="282535" indent="-282535">
              <a:spcBef>
                <a:spcPts val="900"/>
              </a:spcBef>
            </a:pPr>
            <a:r>
              <a:rPr lang="en-US" sz="2600" dirty="0"/>
              <a:t>Appellate counsel:</a:t>
            </a:r>
          </a:p>
          <a:p>
            <a:pPr marL="685673" lvl="1" indent="-282535">
              <a:spcBef>
                <a:spcPts val="900"/>
              </a:spcBef>
            </a:pPr>
            <a:r>
              <a:rPr lang="en-US" sz="2200" dirty="0" smtClean="0"/>
              <a:t>Objective review of the case</a:t>
            </a:r>
          </a:p>
          <a:p>
            <a:pPr marL="685673" lvl="1" indent="-282535">
              <a:spcBef>
                <a:spcPts val="900"/>
              </a:spcBef>
            </a:pPr>
            <a:r>
              <a:rPr lang="en-US" sz="2200" dirty="0" smtClean="0"/>
              <a:t>Brings specialized talents and experience related to appellate practice</a:t>
            </a:r>
          </a:p>
          <a:p>
            <a:pPr marL="685673" lvl="1" indent="-282535">
              <a:spcBef>
                <a:spcPts val="900"/>
              </a:spcBef>
            </a:pPr>
            <a:r>
              <a:rPr lang="en-US" sz="2200" dirty="0" smtClean="0"/>
              <a:t>Additional cost and coordination required</a:t>
            </a:r>
            <a:endParaRPr lang="en-US" sz="22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0935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26</a:t>
            </a:fld>
            <a:endParaRPr lang="en-US" dirty="0"/>
          </a:p>
        </p:txBody>
      </p:sp>
      <p:sp>
        <p:nvSpPr>
          <p:cNvPr id="3" name="Title 2"/>
          <p:cNvSpPr>
            <a:spLocks noGrp="1"/>
          </p:cNvSpPr>
          <p:nvPr>
            <p:ph type="title"/>
          </p:nvPr>
        </p:nvSpPr>
        <p:spPr/>
        <p:txBody>
          <a:bodyPr/>
          <a:lstStyle/>
          <a:p>
            <a:r>
              <a:rPr lang="en-US" dirty="0" smtClean="0"/>
              <a:t>Appellate counsel (Cont.)</a:t>
            </a:r>
            <a:endParaRPr lang="en-US" dirty="0"/>
          </a:p>
        </p:txBody>
      </p:sp>
      <p:sp>
        <p:nvSpPr>
          <p:cNvPr id="4" name="Content Placeholder 3"/>
          <p:cNvSpPr>
            <a:spLocks noGrp="1"/>
          </p:cNvSpPr>
          <p:nvPr>
            <p:ph idx="1"/>
          </p:nvPr>
        </p:nvSpPr>
        <p:spPr>
          <a:xfrm>
            <a:off x="457200" y="1028701"/>
            <a:ext cx="8471370" cy="3657600"/>
          </a:xfrm>
        </p:spPr>
        <p:txBody>
          <a:bodyPr>
            <a:noAutofit/>
          </a:bodyPr>
          <a:lstStyle/>
          <a:p>
            <a:pPr marL="282535" indent="-282535">
              <a:spcBef>
                <a:spcPts val="900"/>
              </a:spcBef>
            </a:pPr>
            <a:r>
              <a:rPr lang="en-US" sz="2000" dirty="0"/>
              <a:t>Insurance litigation often turns on questions of law and contract interpretation—appellate counsel can play key role in advising on SJ briefing to best further appellate strategy</a:t>
            </a:r>
          </a:p>
          <a:p>
            <a:pPr marL="282535" indent="-282535">
              <a:spcBef>
                <a:spcPts val="900"/>
              </a:spcBef>
            </a:pPr>
            <a:r>
              <a:rPr lang="en-US" sz="2000" dirty="0"/>
              <a:t>Similarly, appellate counsel can advise on discovery process to support any appeal</a:t>
            </a:r>
          </a:p>
          <a:p>
            <a:pPr marL="282535" indent="-282535">
              <a:spcBef>
                <a:spcPts val="900"/>
              </a:spcBef>
            </a:pPr>
            <a:r>
              <a:rPr lang="en-US" sz="2000" dirty="0"/>
              <a:t>Revise key motions to best frame appellate issues</a:t>
            </a:r>
          </a:p>
          <a:p>
            <a:pPr marL="282535" indent="-282535">
              <a:spcBef>
                <a:spcPts val="900"/>
              </a:spcBef>
            </a:pPr>
            <a:r>
              <a:rPr lang="en-US" sz="2000" dirty="0"/>
              <a:t>Serve as mock judges to strengthen arguments</a:t>
            </a:r>
          </a:p>
          <a:p>
            <a:pPr marL="282535" indent="-282535">
              <a:spcBef>
                <a:spcPts val="900"/>
              </a:spcBef>
            </a:pPr>
            <a:r>
              <a:rPr lang="en-US" sz="2000" dirty="0"/>
              <a:t>Advise at outset of appeal—not after decision has been made</a:t>
            </a:r>
          </a:p>
          <a:p>
            <a:pPr marL="282535" indent="-282535">
              <a:spcBef>
                <a:spcPts val="900"/>
              </a:spcBef>
            </a:pPr>
            <a:r>
              <a:rPr lang="en-US" sz="2000" dirty="0"/>
              <a:t>Litigate key issues with an eye toward appellate strategy</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0529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Should you appeal</a:t>
            </a:r>
            <a:endParaRPr lang="en-US" dirty="0"/>
          </a:p>
        </p:txBody>
      </p:sp>
      <p:sp>
        <p:nvSpPr>
          <p:cNvPr id="3" name="Slide Number Placeholder 2"/>
          <p:cNvSpPr>
            <a:spLocks noGrp="1"/>
          </p:cNvSpPr>
          <p:nvPr>
            <p:ph type="sldNum" sz="quarter" idx="12"/>
          </p:nvPr>
        </p:nvSpPr>
        <p:spPr/>
        <p:txBody>
          <a:bodyPr/>
          <a:lstStyle/>
          <a:p>
            <a:fld id="{B8E9E4D3-E1F3-4625-8DFA-0C97878D3C1B}" type="slidenum">
              <a:rPr lang="en-US" smtClean="0"/>
              <a:pPr/>
              <a:t>27</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9114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solidFill>
                <a:srgbClr val="666666"/>
              </a:solidFill>
            </a:endParaRPr>
          </a:p>
        </p:txBody>
      </p:sp>
      <p:sp>
        <p:nvSpPr>
          <p:cNvPr id="3" name="Slide Number Placeholder 2"/>
          <p:cNvSpPr>
            <a:spLocks noGrp="1"/>
          </p:cNvSpPr>
          <p:nvPr>
            <p:ph type="sldNum" sz="quarter" idx="12"/>
          </p:nvPr>
        </p:nvSpPr>
        <p:spPr/>
        <p:txBody>
          <a:bodyPr/>
          <a:lstStyle/>
          <a:p>
            <a:pPr>
              <a:defRPr/>
            </a:pPr>
            <a:fld id="{BC4B503E-D44B-4B97-B511-5EF59AF0F2E5}" type="slidenum">
              <a:rPr lang="en-US" smtClean="0">
                <a:solidFill>
                  <a:srgbClr val="000000"/>
                </a:solidFill>
              </a:rPr>
              <a:pPr>
                <a:defRPr/>
              </a:pPr>
              <a:t>28</a:t>
            </a:fld>
            <a:endParaRPr lang="en-US" dirty="0">
              <a:solidFill>
                <a:srgbClr val="000000"/>
              </a:solidFill>
            </a:endParaRPr>
          </a:p>
        </p:txBody>
      </p:sp>
      <p:sp>
        <p:nvSpPr>
          <p:cNvPr id="6" name="Content Placeholder 2"/>
          <p:cNvSpPr>
            <a:spLocks noGrp="1"/>
          </p:cNvSpPr>
          <p:nvPr>
            <p:ph idx="1"/>
          </p:nvPr>
        </p:nvSpPr>
        <p:spPr>
          <a:xfrm>
            <a:off x="457200" y="1352552"/>
            <a:ext cx="8077200" cy="2924033"/>
          </a:xfrm>
        </p:spPr>
        <p:txBody>
          <a:bodyPr>
            <a:normAutofit/>
          </a:bodyPr>
          <a:lstStyle/>
          <a:p>
            <a:pPr marL="0" indent="0">
              <a:lnSpc>
                <a:spcPct val="110000"/>
              </a:lnSpc>
              <a:spcBef>
                <a:spcPts val="0"/>
              </a:spcBef>
              <a:spcAft>
                <a:spcPts val="1200"/>
              </a:spcAft>
              <a:buNone/>
            </a:pPr>
            <a:r>
              <a:rPr lang="en-US" sz="2800" kern="0" dirty="0"/>
              <a:t>“About half the practice of a decent lawyer is telling would-be clients that they are damned fools and should stop.”</a:t>
            </a:r>
          </a:p>
          <a:p>
            <a:pPr marL="0" indent="0">
              <a:lnSpc>
                <a:spcPct val="110000"/>
              </a:lnSpc>
              <a:spcBef>
                <a:spcPts val="0"/>
              </a:spcBef>
              <a:spcAft>
                <a:spcPts val="1200"/>
              </a:spcAft>
              <a:buNone/>
            </a:pPr>
            <a:endParaRPr lang="en-US" sz="3200" kern="0" dirty="0"/>
          </a:p>
          <a:p>
            <a:pPr marL="0" indent="0">
              <a:lnSpc>
                <a:spcPct val="110000"/>
              </a:lnSpc>
              <a:spcBef>
                <a:spcPts val="0"/>
              </a:spcBef>
              <a:spcAft>
                <a:spcPts val="1200"/>
              </a:spcAft>
              <a:buNone/>
            </a:pPr>
            <a:endParaRPr lang="en-US" sz="3200" kern="0" dirty="0"/>
          </a:p>
          <a:p>
            <a:pPr marL="0" indent="0">
              <a:lnSpc>
                <a:spcPct val="110000"/>
              </a:lnSpc>
              <a:spcBef>
                <a:spcPts val="0"/>
              </a:spcBef>
              <a:spcAft>
                <a:spcPts val="1200"/>
              </a:spcAft>
              <a:buNone/>
            </a:pPr>
            <a:endParaRPr lang="en-US" sz="3200" kern="0" dirty="0"/>
          </a:p>
          <a:p>
            <a:pPr marL="0" indent="0">
              <a:lnSpc>
                <a:spcPct val="110000"/>
              </a:lnSpc>
              <a:spcBef>
                <a:spcPts val="0"/>
              </a:spcBef>
              <a:spcAft>
                <a:spcPts val="1200"/>
              </a:spcAft>
              <a:buNone/>
            </a:pPr>
            <a:endParaRPr lang="en-US" sz="3200" kern="0" dirty="0"/>
          </a:p>
          <a:p>
            <a:pPr marL="0" indent="0">
              <a:lnSpc>
                <a:spcPct val="110000"/>
              </a:lnSpc>
              <a:spcBef>
                <a:spcPts val="0"/>
              </a:spcBef>
              <a:spcAft>
                <a:spcPts val="1200"/>
              </a:spcAft>
              <a:buNone/>
            </a:pPr>
            <a:endParaRPr lang="en-US" sz="3200" kern="0" dirty="0"/>
          </a:p>
        </p:txBody>
      </p:sp>
      <p:sp>
        <p:nvSpPr>
          <p:cNvPr id="7" name="Rectangle 6"/>
          <p:cNvSpPr/>
          <p:nvPr/>
        </p:nvSpPr>
        <p:spPr>
          <a:xfrm>
            <a:off x="2286000" y="4095750"/>
            <a:ext cx="6400800" cy="566295"/>
          </a:xfrm>
          <a:prstGeom prst="rect">
            <a:avLst/>
          </a:prstGeom>
        </p:spPr>
        <p:txBody>
          <a:bodyPr wrap="square" lIns="91427" tIns="45713" rIns="91427" bIns="45713">
            <a:spAutoFit/>
          </a:bodyPr>
          <a:lstStyle/>
          <a:p>
            <a:pPr algn="r" fontAlgn="base">
              <a:lnSpc>
                <a:spcPct val="110000"/>
              </a:lnSpc>
              <a:spcAft>
                <a:spcPts val="1200"/>
              </a:spcAft>
              <a:buClr>
                <a:srgbClr val="027DBA"/>
              </a:buClr>
              <a:buSzPct val="75000"/>
            </a:pPr>
            <a:r>
              <a:rPr lang="en-US" sz="1400" i="1" dirty="0">
                <a:solidFill>
                  <a:srgbClr val="BEB5AF"/>
                </a:solidFill>
              </a:rPr>
              <a:t>	Hill v. Norfolk &amp; W. R. Co., 814 F.2d 1192, 1202 (7th Cir. 1987), quoting 1 Jessup. Elihu Root 133 (1938).</a:t>
            </a:r>
          </a:p>
        </p:txBody>
      </p:sp>
    </p:spTree>
    <p:extLst>
      <p:ext uri="{BB962C8B-B14F-4D97-AF65-F5344CB8AC3E}">
        <p14:creationId xmlns:p14="http://schemas.microsoft.com/office/powerpoint/2010/main" val="382860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29</a:t>
            </a:fld>
            <a:endParaRPr lang="en-US" dirty="0"/>
          </a:p>
        </p:txBody>
      </p:sp>
      <p:sp>
        <p:nvSpPr>
          <p:cNvPr id="3" name="Title 2"/>
          <p:cNvSpPr>
            <a:spLocks noGrp="1"/>
          </p:cNvSpPr>
          <p:nvPr>
            <p:ph type="title"/>
          </p:nvPr>
        </p:nvSpPr>
        <p:spPr/>
        <p:txBody>
          <a:bodyPr/>
          <a:lstStyle/>
          <a:p>
            <a:r>
              <a:rPr lang="en-US" dirty="0" smtClean="0"/>
              <a:t>Chance of success</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a:t>For variety of reasons, more often than not, appeals do not </a:t>
            </a:r>
            <a:r>
              <a:rPr lang="en-US" dirty="0" smtClean="0"/>
              <a:t>succeed</a:t>
            </a:r>
            <a:endParaRPr lang="en-US" sz="29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0728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3</a:t>
            </a:fld>
            <a:endParaRPr lang="en-US" dirty="0"/>
          </a:p>
        </p:txBody>
      </p:sp>
      <p:sp>
        <p:nvSpPr>
          <p:cNvPr id="3" name="Title 2"/>
          <p:cNvSpPr>
            <a:spLocks noGrp="1"/>
          </p:cNvSpPr>
          <p:nvPr>
            <p:ph type="title"/>
          </p:nvPr>
        </p:nvSpPr>
        <p:spPr/>
        <p:txBody>
          <a:bodyPr/>
          <a:lstStyle/>
          <a:p>
            <a:r>
              <a:rPr lang="en-US" dirty="0" smtClean="0"/>
              <a:t>Appellate overview</a:t>
            </a:r>
            <a:endParaRPr lang="en-US" dirty="0"/>
          </a:p>
        </p:txBody>
      </p:sp>
      <p:sp>
        <p:nvSpPr>
          <p:cNvPr id="4" name="Content Placeholder 3"/>
          <p:cNvSpPr>
            <a:spLocks noGrp="1"/>
          </p:cNvSpPr>
          <p:nvPr>
            <p:ph idx="1"/>
          </p:nvPr>
        </p:nvSpPr>
        <p:spPr>
          <a:xfrm>
            <a:off x="457200" y="1028701"/>
            <a:ext cx="8471370" cy="3657600"/>
          </a:xfrm>
        </p:spPr>
        <p:txBody>
          <a:bodyPr>
            <a:normAutofit lnSpcReduction="10000"/>
          </a:bodyPr>
          <a:lstStyle/>
          <a:p>
            <a:pPr marL="514277" indent="-514277">
              <a:spcBef>
                <a:spcPts val="900"/>
              </a:spcBef>
              <a:buFont typeface="+mj-lt"/>
              <a:buAutoNum type="romanUcPeriod"/>
            </a:pPr>
            <a:r>
              <a:rPr lang="en-US" dirty="0" smtClean="0"/>
              <a:t>Appellate Process</a:t>
            </a:r>
          </a:p>
          <a:p>
            <a:pPr marL="917415" lvl="1" indent="-514277">
              <a:spcBef>
                <a:spcPts val="900"/>
              </a:spcBef>
              <a:buFont typeface="Wingdings" panose="05000000000000000000" pitchFamily="2" charset="2"/>
              <a:buChar char="§"/>
            </a:pPr>
            <a:r>
              <a:rPr lang="en-US" dirty="0" smtClean="0"/>
              <a:t>Role of appellate courts</a:t>
            </a:r>
          </a:p>
          <a:p>
            <a:pPr marL="917415" lvl="1" indent="-514277">
              <a:spcBef>
                <a:spcPts val="900"/>
              </a:spcBef>
              <a:buFont typeface="Wingdings" panose="05000000000000000000" pitchFamily="2" charset="2"/>
              <a:buChar char="§"/>
            </a:pPr>
            <a:r>
              <a:rPr lang="en-US" dirty="0" smtClean="0"/>
              <a:t>Steps in appellate process</a:t>
            </a:r>
          </a:p>
          <a:p>
            <a:pPr marL="514277" indent="-514277">
              <a:spcBef>
                <a:spcPts val="900"/>
              </a:spcBef>
              <a:buFont typeface="+mj-lt"/>
              <a:buAutoNum type="romanUcPeriod"/>
            </a:pPr>
            <a:r>
              <a:rPr lang="en-US" dirty="0" smtClean="0"/>
              <a:t>Strategic Considerations</a:t>
            </a:r>
          </a:p>
          <a:p>
            <a:pPr marL="917415" lvl="1" indent="-514277">
              <a:spcBef>
                <a:spcPts val="900"/>
              </a:spcBef>
              <a:buFont typeface="Wingdings" panose="05000000000000000000" pitchFamily="2" charset="2"/>
              <a:buChar char="§"/>
            </a:pPr>
            <a:r>
              <a:rPr lang="en-US" dirty="0" smtClean="0"/>
              <a:t>Timing of appeal</a:t>
            </a:r>
          </a:p>
          <a:p>
            <a:pPr marL="917415" lvl="1" indent="-514277">
              <a:spcBef>
                <a:spcPts val="900"/>
              </a:spcBef>
              <a:buFont typeface="Wingdings" panose="05000000000000000000" pitchFamily="2" charset="2"/>
              <a:buChar char="§"/>
            </a:pPr>
            <a:r>
              <a:rPr lang="en-US" dirty="0" smtClean="0"/>
              <a:t>Hiring appellate counsel</a:t>
            </a:r>
          </a:p>
          <a:p>
            <a:pPr marL="514277" indent="-514277">
              <a:spcBef>
                <a:spcPts val="900"/>
              </a:spcBef>
              <a:buFont typeface="+mj-lt"/>
              <a:buAutoNum type="romanUcPeriod"/>
            </a:pPr>
            <a:r>
              <a:rPr lang="en-US" dirty="0" smtClean="0"/>
              <a:t>Should You Appeal</a:t>
            </a:r>
          </a:p>
          <a:p>
            <a:pPr marL="917415" lvl="1" indent="-514277">
              <a:spcBef>
                <a:spcPts val="900"/>
              </a:spcBef>
              <a:buFont typeface="Wingdings" panose="05000000000000000000" pitchFamily="2" charset="2"/>
              <a:buChar char="§"/>
            </a:pPr>
            <a:r>
              <a:rPr lang="en-US" dirty="0" smtClean="0"/>
              <a:t>Objectives for your appeal</a:t>
            </a:r>
          </a:p>
          <a:p>
            <a:pPr marL="917415" lvl="1" indent="-514277">
              <a:spcBef>
                <a:spcPts val="900"/>
              </a:spcBef>
              <a:buFont typeface="Wingdings" panose="05000000000000000000" pitchFamily="2" charset="2"/>
              <a:buChar char="§"/>
            </a:pPr>
            <a:r>
              <a:rPr lang="en-US" dirty="0" smtClean="0"/>
              <a:t>Risks in bringing an appeal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7859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30</a:t>
            </a:fld>
            <a:endParaRPr lang="en-US" dirty="0"/>
          </a:p>
        </p:txBody>
      </p:sp>
      <p:sp>
        <p:nvSpPr>
          <p:cNvPr id="3" name="Title 2"/>
          <p:cNvSpPr>
            <a:spLocks noGrp="1"/>
          </p:cNvSpPr>
          <p:nvPr>
            <p:ph type="title"/>
          </p:nvPr>
        </p:nvSpPr>
        <p:spPr/>
        <p:txBody>
          <a:bodyPr/>
          <a:lstStyle/>
          <a:p>
            <a:r>
              <a:rPr lang="en-US" dirty="0" smtClean="0"/>
              <a:t>Chance of success (Cont.)</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smtClean="0"/>
              <a:t>2015 federal appeals (all circuits):</a:t>
            </a:r>
            <a:endParaRPr lang="en-US" dirty="0"/>
          </a:p>
          <a:p>
            <a:pPr marL="282535" indent="-282535">
              <a:spcBef>
                <a:spcPts val="900"/>
              </a:spcBef>
            </a:pPr>
            <a:endParaRPr lang="en-US" sz="2900" dirty="0"/>
          </a:p>
        </p:txBody>
      </p:sp>
      <p:graphicFrame>
        <p:nvGraphicFramePr>
          <p:cNvPr id="5" name="Chart 4"/>
          <p:cNvGraphicFramePr/>
          <p:nvPr>
            <p:extLst>
              <p:ext uri="{D42A27DB-BD31-4B8C-83A1-F6EECF244321}">
                <p14:modId xmlns:p14="http://schemas.microsoft.com/office/powerpoint/2010/main" val="1061974894"/>
              </p:ext>
            </p:extLst>
          </p:nvPr>
        </p:nvGraphicFramePr>
        <p:xfrm>
          <a:off x="991881" y="1873464"/>
          <a:ext cx="6096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229544" y="4222949"/>
            <a:ext cx="3277458" cy="646331"/>
          </a:xfrm>
          <a:prstGeom prst="rect">
            <a:avLst/>
          </a:prstGeom>
          <a:noFill/>
        </p:spPr>
        <p:txBody>
          <a:bodyPr wrap="square" rtlCol="0">
            <a:spAutoFit/>
          </a:bodyPr>
          <a:lstStyle/>
          <a:p>
            <a:r>
              <a:rPr lang="en-US" sz="1200" dirty="0"/>
              <a:t>Source: http://www.uscourts.gov/statistics-reports/statistical-tables-federal-judiciary-june-2015</a:t>
            </a:r>
          </a:p>
        </p:txBody>
      </p:sp>
      <p:sp>
        <p:nvSpPr>
          <p:cNvPr id="7" name="Footer Placeholder 6"/>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8952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31</a:t>
            </a:fld>
            <a:endParaRPr lang="en-US" dirty="0"/>
          </a:p>
        </p:txBody>
      </p:sp>
      <p:sp>
        <p:nvSpPr>
          <p:cNvPr id="3" name="Title 2"/>
          <p:cNvSpPr>
            <a:spLocks noGrp="1"/>
          </p:cNvSpPr>
          <p:nvPr>
            <p:ph type="title"/>
          </p:nvPr>
        </p:nvSpPr>
        <p:spPr/>
        <p:txBody>
          <a:bodyPr/>
          <a:lstStyle/>
          <a:p>
            <a:r>
              <a:rPr lang="en-US" dirty="0" smtClean="0"/>
              <a:t>Chance of success (Cont.)</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smtClean="0"/>
              <a:t>Minnesota Court of Appeals:</a:t>
            </a:r>
            <a:endParaRPr lang="en-US" dirty="0"/>
          </a:p>
          <a:p>
            <a:pPr marL="282535" indent="-282535">
              <a:spcBef>
                <a:spcPts val="900"/>
              </a:spcBef>
            </a:pPr>
            <a:endParaRPr lang="en-US" sz="2900" dirty="0"/>
          </a:p>
        </p:txBody>
      </p:sp>
      <p:graphicFrame>
        <p:nvGraphicFramePr>
          <p:cNvPr id="5" name="Chart 4"/>
          <p:cNvGraphicFramePr/>
          <p:nvPr>
            <p:extLst>
              <p:ext uri="{D42A27DB-BD31-4B8C-83A1-F6EECF244321}">
                <p14:modId xmlns:p14="http://schemas.microsoft.com/office/powerpoint/2010/main" val="1872679514"/>
              </p:ext>
            </p:extLst>
          </p:nvPr>
        </p:nvGraphicFramePr>
        <p:xfrm>
          <a:off x="991881" y="1873464"/>
          <a:ext cx="6096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229544" y="4222949"/>
            <a:ext cx="3277458" cy="276999"/>
          </a:xfrm>
          <a:prstGeom prst="rect">
            <a:avLst/>
          </a:prstGeom>
          <a:noFill/>
        </p:spPr>
        <p:txBody>
          <a:bodyPr wrap="square" rtlCol="0">
            <a:spAutoFit/>
          </a:bodyPr>
          <a:lstStyle/>
          <a:p>
            <a:r>
              <a:rPr lang="en-US" sz="1200" dirty="0"/>
              <a:t>Source: </a:t>
            </a:r>
            <a:r>
              <a:rPr lang="en-US" sz="1200" dirty="0" smtClean="0"/>
              <a:t>Court Information Office</a:t>
            </a:r>
            <a:endParaRPr lang="en-US" sz="1200" dirty="0"/>
          </a:p>
        </p:txBody>
      </p:sp>
      <p:sp>
        <p:nvSpPr>
          <p:cNvPr id="7" name="Footer Placeholder 6"/>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3069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32</a:t>
            </a:fld>
            <a:endParaRPr lang="en-US" dirty="0"/>
          </a:p>
        </p:txBody>
      </p:sp>
      <p:sp>
        <p:nvSpPr>
          <p:cNvPr id="3" name="Title 2"/>
          <p:cNvSpPr>
            <a:spLocks noGrp="1"/>
          </p:cNvSpPr>
          <p:nvPr>
            <p:ph type="title"/>
          </p:nvPr>
        </p:nvSpPr>
        <p:spPr/>
        <p:txBody>
          <a:bodyPr/>
          <a:lstStyle/>
          <a:p>
            <a:r>
              <a:rPr lang="en-US" dirty="0" smtClean="0"/>
              <a:t>Decide your objectives</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a:t>Consider goals for overall litigation</a:t>
            </a:r>
          </a:p>
          <a:p>
            <a:pPr marL="282535" indent="-282535">
              <a:spcBef>
                <a:spcPts val="900"/>
              </a:spcBef>
            </a:pPr>
            <a:endParaRPr lang="en-US" dirty="0"/>
          </a:p>
          <a:p>
            <a:pPr marL="282535" indent="-282535">
              <a:spcBef>
                <a:spcPts val="900"/>
              </a:spcBef>
            </a:pPr>
            <a:r>
              <a:rPr lang="en-US" dirty="0"/>
              <a:t>Determine what relief you are likely to receive</a:t>
            </a:r>
          </a:p>
          <a:p>
            <a:pPr marL="685673" lvl="1" indent="-282535">
              <a:spcBef>
                <a:spcPts val="900"/>
              </a:spcBef>
            </a:pPr>
            <a:r>
              <a:rPr lang="en-US" dirty="0" smtClean="0"/>
              <a:t>Can be anything from overturning specific motion to a new trial</a:t>
            </a:r>
          </a:p>
          <a:p>
            <a:pPr marL="282535" indent="-282535">
              <a:spcBef>
                <a:spcPts val="900"/>
              </a:spcBef>
            </a:pPr>
            <a:endParaRPr lang="en-US" dirty="0"/>
          </a:p>
          <a:p>
            <a:pPr marL="282535" indent="-282535">
              <a:spcBef>
                <a:spcPts val="900"/>
              </a:spcBef>
            </a:pPr>
            <a:r>
              <a:rPr lang="en-US" dirty="0"/>
              <a:t>Consider the risks and rewards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6678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33</a:t>
            </a:fld>
            <a:endParaRPr lang="en-US" dirty="0"/>
          </a:p>
        </p:txBody>
      </p:sp>
      <p:sp>
        <p:nvSpPr>
          <p:cNvPr id="3" name="Title 2"/>
          <p:cNvSpPr>
            <a:spLocks noGrp="1"/>
          </p:cNvSpPr>
          <p:nvPr>
            <p:ph type="title"/>
          </p:nvPr>
        </p:nvSpPr>
        <p:spPr/>
        <p:txBody>
          <a:bodyPr/>
          <a:lstStyle/>
          <a:p>
            <a:r>
              <a:rPr lang="en-US" dirty="0" smtClean="0"/>
              <a:t>Objectives (Cont.)</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endParaRPr lang="en-US" sz="2800" dirty="0"/>
          </a:p>
          <a:p>
            <a:pPr marL="282535" indent="-282535">
              <a:spcBef>
                <a:spcPts val="900"/>
              </a:spcBef>
            </a:pPr>
            <a:r>
              <a:rPr lang="en-US" dirty="0"/>
              <a:t>Do the issues on appeal </a:t>
            </a:r>
            <a:r>
              <a:rPr lang="en-US" i="1" dirty="0"/>
              <a:t>match</a:t>
            </a:r>
            <a:r>
              <a:rPr lang="en-US" dirty="0"/>
              <a:t> your objectives for the litigation?</a:t>
            </a:r>
          </a:p>
          <a:p>
            <a:pPr marL="282535" indent="-282535">
              <a:spcBef>
                <a:spcPts val="900"/>
              </a:spcBef>
            </a:pPr>
            <a:endParaRPr lang="en-US" dirty="0"/>
          </a:p>
          <a:p>
            <a:pPr marL="282535" indent="-282535">
              <a:spcBef>
                <a:spcPts val="900"/>
              </a:spcBef>
            </a:pPr>
            <a:r>
              <a:rPr lang="en-US" dirty="0"/>
              <a:t>And—importantly—have those issues been properly preserved?</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5978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34</a:t>
            </a:fld>
            <a:endParaRPr lang="en-US" dirty="0"/>
          </a:p>
        </p:txBody>
      </p:sp>
      <p:sp>
        <p:nvSpPr>
          <p:cNvPr id="3" name="Title 2"/>
          <p:cNvSpPr>
            <a:spLocks noGrp="1"/>
          </p:cNvSpPr>
          <p:nvPr>
            <p:ph type="title"/>
          </p:nvPr>
        </p:nvSpPr>
        <p:spPr/>
        <p:txBody>
          <a:bodyPr/>
          <a:lstStyle/>
          <a:p>
            <a:r>
              <a:rPr lang="en-US" dirty="0" smtClean="0"/>
              <a:t>Risks of appeal</a:t>
            </a:r>
            <a:endParaRPr lang="en-US" dirty="0"/>
          </a:p>
        </p:txBody>
      </p:sp>
      <p:sp>
        <p:nvSpPr>
          <p:cNvPr id="4" name="Content Placeholder 3"/>
          <p:cNvSpPr>
            <a:spLocks noGrp="1"/>
          </p:cNvSpPr>
          <p:nvPr>
            <p:ph idx="1"/>
          </p:nvPr>
        </p:nvSpPr>
        <p:spPr>
          <a:xfrm>
            <a:off x="457200" y="1028701"/>
            <a:ext cx="8471370" cy="3657600"/>
          </a:xfrm>
        </p:spPr>
        <p:txBody>
          <a:bodyPr>
            <a:normAutofit fontScale="92500" lnSpcReduction="10000"/>
          </a:bodyPr>
          <a:lstStyle/>
          <a:p>
            <a:pPr marL="282535" indent="-282535">
              <a:spcBef>
                <a:spcPts val="900"/>
              </a:spcBef>
            </a:pPr>
            <a:r>
              <a:rPr lang="en-US" sz="2600" dirty="0"/>
              <a:t>Appeal can trigger a cross appeal (like a counterclaim) that you would not have otherwise faced</a:t>
            </a:r>
          </a:p>
          <a:p>
            <a:pPr marL="282535" indent="-282535">
              <a:spcBef>
                <a:spcPts val="900"/>
              </a:spcBef>
            </a:pPr>
            <a:r>
              <a:rPr lang="en-US" sz="2600" dirty="0"/>
              <a:t>Could create an adverse precedent on a key issue </a:t>
            </a:r>
          </a:p>
          <a:p>
            <a:pPr marL="685673" lvl="1" indent="-282535">
              <a:spcBef>
                <a:spcPts val="900"/>
              </a:spcBef>
            </a:pPr>
            <a:r>
              <a:rPr lang="en-US" sz="2200" dirty="0" smtClean="0"/>
              <a:t>Maybe the point is worth fighting but on a “better” case</a:t>
            </a:r>
          </a:p>
          <a:p>
            <a:pPr marL="282535" indent="-282535">
              <a:spcBef>
                <a:spcPts val="900"/>
              </a:spcBef>
            </a:pPr>
            <a:r>
              <a:rPr lang="en-US" sz="2600" dirty="0"/>
              <a:t>Relief could be a new trial, and maybe that’s not worth it (cost or risk or worse outcome)</a:t>
            </a:r>
          </a:p>
          <a:p>
            <a:pPr marL="282535" indent="-282535">
              <a:spcBef>
                <a:spcPts val="900"/>
              </a:spcBef>
            </a:pPr>
            <a:r>
              <a:rPr lang="en-US" sz="2600" dirty="0"/>
              <a:t>Result could be same outcome as before</a:t>
            </a:r>
          </a:p>
          <a:p>
            <a:pPr marL="282535" indent="-282535">
              <a:spcBef>
                <a:spcPts val="900"/>
              </a:spcBef>
            </a:pPr>
            <a:r>
              <a:rPr lang="en-US" sz="2600" dirty="0"/>
              <a:t>Appeals can be costly </a:t>
            </a:r>
          </a:p>
          <a:p>
            <a:pPr marL="685673" lvl="1" indent="-282535">
              <a:spcBef>
                <a:spcPts val="900"/>
              </a:spcBef>
            </a:pPr>
            <a:r>
              <a:rPr lang="en-US" sz="2200" dirty="0" smtClean="0"/>
              <a:t>Experienced appellate counsel can help create accurate forecasts</a:t>
            </a:r>
          </a:p>
          <a:p>
            <a:pPr marL="0" indent="0">
              <a:spcBef>
                <a:spcPts val="900"/>
              </a:spcBef>
              <a:buNone/>
            </a:pP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7652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8E9E4D3-E1F3-4625-8DFA-0C97878D3C1B}" type="slidenum">
              <a:rPr lang="en-US" smtClean="0"/>
              <a:pPr/>
              <a:t>35</a:t>
            </a:fld>
            <a:endParaRPr lang="en-US" dirty="0"/>
          </a:p>
        </p:txBody>
      </p:sp>
      <p:sp>
        <p:nvSpPr>
          <p:cNvPr id="4" name="Title 3"/>
          <p:cNvSpPr>
            <a:spLocks noGrp="1"/>
          </p:cNvSpPr>
          <p:nvPr>
            <p:ph type="title"/>
          </p:nvPr>
        </p:nvSpPr>
        <p:spPr>
          <a:xfrm>
            <a:off x="381001" y="2057400"/>
            <a:ext cx="8458200" cy="1028700"/>
          </a:xfrm>
        </p:spPr>
        <p:txBody>
          <a:bodyPr/>
          <a:lstStyle/>
          <a:p>
            <a:pPr algn="ctr"/>
            <a:r>
              <a:rPr lang="en-US" dirty="0" smtClean="0"/>
              <a:t>Questions?</a:t>
            </a:r>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1139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36</a:t>
            </a:fld>
            <a:endParaRPr lang="en-US" dirty="0"/>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566" r="5566"/>
          <a:stretch>
            <a:fillRect/>
          </a:stretch>
        </p:blipFill>
        <p:spPr/>
      </p:pic>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629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37</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170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The appellate process</a:t>
            </a:r>
            <a:endParaRPr lang="en-US" dirty="0"/>
          </a:p>
        </p:txBody>
      </p:sp>
      <p:sp>
        <p:nvSpPr>
          <p:cNvPr id="3" name="Slide Number Placeholder 2"/>
          <p:cNvSpPr>
            <a:spLocks noGrp="1"/>
          </p:cNvSpPr>
          <p:nvPr>
            <p:ph type="sldNum" sz="quarter" idx="12"/>
          </p:nvPr>
        </p:nvSpPr>
        <p:spPr/>
        <p:txBody>
          <a:bodyPr/>
          <a:lstStyle/>
          <a:p>
            <a:fld id="{B8E9E4D3-E1F3-4625-8DFA-0C97878D3C1B}" type="slidenum">
              <a:rPr lang="en-US" smtClean="0"/>
              <a:pPr/>
              <a:t>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8031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5</a:t>
            </a:fld>
            <a:endParaRPr lang="en-US" dirty="0"/>
          </a:p>
        </p:txBody>
      </p:sp>
      <p:sp>
        <p:nvSpPr>
          <p:cNvPr id="3" name="Title 2"/>
          <p:cNvSpPr>
            <a:spLocks noGrp="1"/>
          </p:cNvSpPr>
          <p:nvPr>
            <p:ph type="title"/>
          </p:nvPr>
        </p:nvSpPr>
        <p:spPr/>
        <p:txBody>
          <a:bodyPr/>
          <a:lstStyle/>
          <a:p>
            <a:r>
              <a:rPr lang="en-US" dirty="0" smtClean="0"/>
              <a:t>Role of Appellate Courts</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a:t>Appellate courts primarily correct errors of law</a:t>
            </a:r>
          </a:p>
          <a:p>
            <a:pPr marL="282535" indent="-282535">
              <a:spcBef>
                <a:spcPts val="900"/>
              </a:spcBef>
            </a:pPr>
            <a:r>
              <a:rPr lang="en-US" dirty="0"/>
              <a:t>The appellate system functions to ensure uniformity in how the law is applied </a:t>
            </a:r>
          </a:p>
          <a:p>
            <a:pPr marL="282535" indent="-282535">
              <a:spcBef>
                <a:spcPts val="900"/>
              </a:spcBef>
            </a:pPr>
            <a:r>
              <a:rPr lang="en-US" dirty="0"/>
              <a:t>Appellate courts rarely consider issues not decided by the trial court</a:t>
            </a:r>
          </a:p>
          <a:p>
            <a:pPr marL="282535" indent="-282535">
              <a:spcBef>
                <a:spcPts val="900"/>
              </a:spcBef>
            </a:pPr>
            <a:r>
              <a:rPr lang="en-US" dirty="0"/>
              <a:t>Role is </a:t>
            </a:r>
            <a:r>
              <a:rPr lang="en-US" b="1" i="1" dirty="0"/>
              <a:t>not</a:t>
            </a:r>
            <a:r>
              <a:rPr lang="en-US" dirty="0"/>
              <a:t> to second-guess trial courts (e.g. delve into factual disputes or credibility determinations)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127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6</a:t>
            </a:fld>
            <a:endParaRPr lang="en-US" dirty="0"/>
          </a:p>
        </p:txBody>
      </p:sp>
      <p:sp>
        <p:nvSpPr>
          <p:cNvPr id="3" name="Title 2"/>
          <p:cNvSpPr>
            <a:spLocks noGrp="1"/>
          </p:cNvSpPr>
          <p:nvPr>
            <p:ph type="title"/>
          </p:nvPr>
        </p:nvSpPr>
        <p:spPr/>
        <p:txBody>
          <a:bodyPr/>
          <a:lstStyle/>
          <a:p>
            <a:r>
              <a:rPr lang="en-US" dirty="0" smtClean="0"/>
              <a:t>Appellate courts</a:t>
            </a:r>
            <a:endParaRPr lang="en-US" dirty="0"/>
          </a:p>
        </p:txBody>
      </p:sp>
      <p:sp>
        <p:nvSpPr>
          <p:cNvPr id="4" name="Content Placeholder 3"/>
          <p:cNvSpPr>
            <a:spLocks noGrp="1"/>
          </p:cNvSpPr>
          <p:nvPr>
            <p:ph idx="1"/>
          </p:nvPr>
        </p:nvSpPr>
        <p:spPr>
          <a:xfrm>
            <a:off x="457200" y="1028701"/>
            <a:ext cx="8471370" cy="3657600"/>
          </a:xfrm>
        </p:spPr>
        <p:txBody>
          <a:bodyPr>
            <a:normAutofit fontScale="92500" lnSpcReduction="10000"/>
          </a:bodyPr>
          <a:lstStyle/>
          <a:p>
            <a:pPr marL="282535" indent="-282535">
              <a:spcBef>
                <a:spcPts val="900"/>
              </a:spcBef>
            </a:pPr>
            <a:r>
              <a:rPr lang="en-US" sz="2600" dirty="0"/>
              <a:t>Federal appeals are considered by the circuit courts of appeal</a:t>
            </a:r>
          </a:p>
          <a:p>
            <a:pPr marL="685673" lvl="1" indent="-282535">
              <a:spcBef>
                <a:spcPts val="900"/>
              </a:spcBef>
            </a:pPr>
            <a:r>
              <a:rPr lang="en-US" sz="2200" dirty="0" smtClean="0"/>
              <a:t>Jurisdiction arises either through geography (e.g. Third Circuit) or subject matter (e.g. Federal Circuit)</a:t>
            </a:r>
          </a:p>
          <a:p>
            <a:pPr marL="282535" indent="-282535">
              <a:spcBef>
                <a:spcPts val="900"/>
              </a:spcBef>
            </a:pPr>
            <a:r>
              <a:rPr lang="en-US" sz="2600" dirty="0" smtClean="0"/>
              <a:t>Appeals are first heard by a three-judge panel of the appropriate court</a:t>
            </a:r>
          </a:p>
          <a:p>
            <a:pPr marL="282535" indent="-282535">
              <a:spcBef>
                <a:spcPts val="900"/>
              </a:spcBef>
            </a:pPr>
            <a:r>
              <a:rPr lang="en-US" sz="2600" dirty="0" smtClean="0"/>
              <a:t>The panel is assigned once the argument or conference date has been determined</a:t>
            </a:r>
          </a:p>
          <a:p>
            <a:pPr marL="685673" lvl="1" indent="-282535">
              <a:spcBef>
                <a:spcPts val="900"/>
              </a:spcBef>
            </a:pPr>
            <a:r>
              <a:rPr lang="en-US" sz="2200" dirty="0" smtClean="0"/>
              <a:t>The judges are assigned </a:t>
            </a:r>
            <a:r>
              <a:rPr lang="en-US" sz="2200" i="1" dirty="0" smtClean="0"/>
              <a:t>after</a:t>
            </a:r>
            <a:r>
              <a:rPr lang="en-US" sz="2200" dirty="0" smtClean="0"/>
              <a:t> briefing is complete but before oral argument</a:t>
            </a:r>
            <a:endParaRPr lang="en-US" sz="22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772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solidFill>
                <a:srgbClr val="666666"/>
              </a:solidFill>
            </a:endParaRPr>
          </a:p>
        </p:txBody>
      </p:sp>
      <p:sp>
        <p:nvSpPr>
          <p:cNvPr id="5" name="Slide Number Placeholder 4"/>
          <p:cNvSpPr>
            <a:spLocks noGrp="1"/>
          </p:cNvSpPr>
          <p:nvPr>
            <p:ph type="sldNum" sz="quarter" idx="12"/>
          </p:nvPr>
        </p:nvSpPr>
        <p:spPr/>
        <p:txBody>
          <a:bodyPr/>
          <a:lstStyle/>
          <a:p>
            <a:pPr>
              <a:defRPr/>
            </a:pPr>
            <a:fld id="{BC4B503E-D44B-4B97-B511-5EF59AF0F2E5}" type="slidenum">
              <a:rPr lang="en-US" smtClean="0">
                <a:solidFill>
                  <a:srgbClr val="000000"/>
                </a:solidFill>
              </a:rPr>
              <a:pPr>
                <a:defRPr/>
              </a:pPr>
              <a:t>7</a:t>
            </a:fld>
            <a:endParaRPr lang="en-US" dirty="0">
              <a:solidFill>
                <a:srgbClr val="000000"/>
              </a:solidFill>
            </a:endParaRPr>
          </a:p>
        </p:txBody>
      </p:sp>
      <p:sp>
        <p:nvSpPr>
          <p:cNvPr id="6" name="Slide Number Placeholder 2"/>
          <p:cNvSpPr txBox="1">
            <a:spLocks/>
          </p:cNvSpPr>
          <p:nvPr/>
        </p:nvSpPr>
        <p:spPr>
          <a:xfrm>
            <a:off x="8763000" y="4972050"/>
            <a:ext cx="381000" cy="171450"/>
          </a:xfrm>
          <a:prstGeom prst="rect">
            <a:avLst/>
          </a:prstGeom>
        </p:spPr>
        <p:txBody>
          <a:bodyPr vert="horz" lIns="91423" tIns="45712" rIns="91423" bIns="45712" rtlCol="0" anchor="ctr"/>
          <a:lstStyle>
            <a:defPPr>
              <a:defRPr lang="en-US"/>
            </a:defPPr>
            <a:lvl1pPr algn="r" rtl="0" fontAlgn="base">
              <a:spcBef>
                <a:spcPct val="0"/>
              </a:spcBef>
              <a:spcAft>
                <a:spcPct val="0"/>
              </a:spcAft>
              <a:defRPr sz="1100" b="0"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C4B503E-D44B-4B97-B511-5EF59AF0F2E5}" type="slidenum">
              <a:rPr lang="en-US" smtClean="0">
                <a:solidFill>
                  <a:srgbClr val="000000"/>
                </a:solidFill>
              </a:rPr>
              <a:pPr>
                <a:defRPr/>
              </a:pPr>
              <a:t>7</a:t>
            </a:fld>
            <a:endParaRPr lang="en-US" dirty="0">
              <a:solidFill>
                <a:srgbClr val="000000"/>
              </a:solidFill>
            </a:endParaRPr>
          </a:p>
        </p:txBody>
      </p:sp>
      <p:sp>
        <p:nvSpPr>
          <p:cNvPr id="7" name="Title 4"/>
          <p:cNvSpPr txBox="1">
            <a:spLocks/>
          </p:cNvSpPr>
          <p:nvPr/>
        </p:nvSpPr>
        <p:spPr>
          <a:xfrm>
            <a:off x="457201" y="361951"/>
            <a:ext cx="8458200" cy="728639"/>
          </a:xfrm>
          <a:prstGeom prst="rect">
            <a:avLst/>
          </a:prstGeom>
        </p:spPr>
        <p:txBody>
          <a:bodyPr vert="horz" lIns="91423" tIns="45712" rIns="91423" bIns="45712" rtlCol="0" anchor="b">
            <a:noAutofit/>
          </a:bodyPr>
          <a:lstStyle>
            <a:lvl1pPr algn="l" defTabSz="914362" rtl="0" eaLnBrk="1" latinLnBrk="0" hangingPunct="1">
              <a:spcBef>
                <a:spcPct val="0"/>
              </a:spcBef>
              <a:buNone/>
              <a:defRPr sz="2800" b="1" kern="1200" cap="all" spc="300" baseline="0">
                <a:solidFill>
                  <a:schemeClr val="accent1"/>
                </a:solidFill>
                <a:latin typeface="Arial"/>
                <a:ea typeface="+mj-ea"/>
                <a:cs typeface="Arial"/>
              </a:defRPr>
            </a:lvl1pPr>
          </a:lstStyle>
          <a:p>
            <a:pPr fontAlgn="base">
              <a:spcAft>
                <a:spcPct val="0"/>
              </a:spcAft>
            </a:pPr>
            <a:r>
              <a:rPr lang="en-US" sz="2400" dirty="0">
                <a:solidFill>
                  <a:srgbClr val="D13239"/>
                </a:solidFill>
              </a:rPr>
              <a:t>Appeals Are Different</a:t>
            </a:r>
          </a:p>
        </p:txBody>
      </p:sp>
      <p:sp>
        <p:nvSpPr>
          <p:cNvPr id="8" name="Content Placeholder 2"/>
          <p:cNvSpPr txBox="1">
            <a:spLocks/>
          </p:cNvSpPr>
          <p:nvPr/>
        </p:nvSpPr>
        <p:spPr>
          <a:xfrm>
            <a:off x="457200" y="1335869"/>
            <a:ext cx="7924800" cy="2912281"/>
          </a:xfrm>
          <a:prstGeom prst="rect">
            <a:avLst/>
          </a:prstGeom>
        </p:spPr>
        <p:txBody>
          <a:bodyPr vert="horz" lIns="91423" tIns="45712" rIns="91423" bIns="45712" rtlCol="0">
            <a:normAutofit fontScale="92500"/>
          </a:bodyPr>
          <a:lstStyle>
            <a:lvl1pPr marL="233363" indent="-233363" algn="l" defTabSz="914362" rtl="0" eaLnBrk="1" latinLnBrk="0" hangingPunct="1">
              <a:spcBef>
                <a:spcPts val="600"/>
              </a:spcBef>
              <a:buClr>
                <a:schemeClr val="tx1"/>
              </a:buClr>
              <a:buFont typeface="Wingdings" panose="05000000000000000000" pitchFamily="2" charset="2"/>
              <a:buChar char="§"/>
              <a:defRPr sz="2400" b="0" kern="1200" baseline="0">
                <a:solidFill>
                  <a:srgbClr val="191919"/>
                </a:solidFill>
                <a:latin typeface="Arial"/>
                <a:ea typeface="+mn-ea"/>
                <a:cs typeface="Arial"/>
              </a:defRPr>
            </a:lvl1pPr>
            <a:lvl2pPr marL="687359" indent="-230179" algn="l" defTabSz="914362" rtl="0" eaLnBrk="1" latinLnBrk="0" hangingPunct="1">
              <a:spcBef>
                <a:spcPts val="600"/>
              </a:spcBef>
              <a:buClr>
                <a:schemeClr val="tx1"/>
              </a:buClr>
              <a:buFont typeface="Arial" pitchFamily="34" charset="0"/>
              <a:buChar char="–"/>
              <a:defRPr sz="2000" b="0" kern="1200" baseline="0">
                <a:solidFill>
                  <a:srgbClr val="191919"/>
                </a:solidFill>
                <a:latin typeface="Arial"/>
                <a:ea typeface="+mn-ea"/>
                <a:cs typeface="Arial"/>
              </a:defRPr>
            </a:lvl2pPr>
            <a:lvl3pPr marL="1082630" indent="-168268" algn="l" defTabSz="914362" rtl="0" eaLnBrk="1" latinLnBrk="0" hangingPunct="1">
              <a:spcBef>
                <a:spcPts val="600"/>
              </a:spcBef>
              <a:buClr>
                <a:schemeClr val="tx1"/>
              </a:buClr>
              <a:buFont typeface="Arial" pitchFamily="34" charset="0"/>
              <a:buChar char="•"/>
              <a:tabLst/>
              <a:defRPr sz="1800" b="0" kern="1200" baseline="0">
                <a:solidFill>
                  <a:srgbClr val="191919"/>
                </a:solidFill>
                <a:latin typeface="Arial"/>
                <a:ea typeface="+mn-ea"/>
                <a:cs typeface="Arial"/>
              </a:defRPr>
            </a:lvl3pPr>
            <a:lvl4pPr marL="1600134" indent="-228591" algn="l" defTabSz="914362" rtl="0" eaLnBrk="1" latinLnBrk="0" hangingPunct="1">
              <a:spcBef>
                <a:spcPct val="20000"/>
              </a:spcBef>
              <a:buFont typeface="Arial" pitchFamily="34" charset="0"/>
              <a:buChar char="–"/>
              <a:defRPr sz="1400" b="0" kern="1200">
                <a:solidFill>
                  <a:srgbClr val="191919"/>
                </a:solidFill>
                <a:latin typeface="Arial"/>
                <a:ea typeface="+mn-ea"/>
                <a:cs typeface="Arial"/>
              </a:defRPr>
            </a:lvl4pPr>
            <a:lvl5pPr marL="2057314" indent="-228591" algn="l" defTabSz="914362" rtl="0" eaLnBrk="1" latinLnBrk="0" hangingPunct="1">
              <a:spcBef>
                <a:spcPct val="20000"/>
              </a:spcBef>
              <a:buFont typeface="Arial" pitchFamily="34" charset="0"/>
              <a:buChar char="•"/>
              <a:defRPr sz="1400" b="0" kern="1200">
                <a:solidFill>
                  <a:srgbClr val="191919"/>
                </a:solidFill>
                <a:latin typeface="Arial"/>
                <a:ea typeface="+mn-ea"/>
                <a:cs typeface="Arial"/>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110000"/>
              </a:lnSpc>
              <a:spcBef>
                <a:spcPts val="0"/>
              </a:spcBef>
              <a:spcAft>
                <a:spcPts val="1200"/>
              </a:spcAft>
              <a:buClr>
                <a:srgbClr val="000000"/>
              </a:buClr>
              <a:buNone/>
            </a:pPr>
            <a:r>
              <a:rPr lang="en-US" kern="0" dirty="0"/>
              <a:t>Appeals involve only questions of law.</a:t>
            </a:r>
          </a:p>
          <a:p>
            <a:pPr marL="0" indent="0" fontAlgn="base">
              <a:lnSpc>
                <a:spcPct val="110000"/>
              </a:lnSpc>
              <a:spcBef>
                <a:spcPts val="0"/>
              </a:spcBef>
              <a:spcAft>
                <a:spcPts val="1200"/>
              </a:spcAft>
              <a:buClr>
                <a:srgbClr val="000000"/>
              </a:buClr>
              <a:buNone/>
            </a:pPr>
            <a:r>
              <a:rPr lang="en-US" kern="0" dirty="0"/>
              <a:t>What issues an appellate court will look at, and the way it will look at those issues, are different from what a trial court will do, and rigidly constrained.</a:t>
            </a:r>
          </a:p>
          <a:p>
            <a:pPr marL="0" indent="0" fontAlgn="base">
              <a:lnSpc>
                <a:spcPct val="110000"/>
              </a:lnSpc>
              <a:spcBef>
                <a:spcPts val="0"/>
              </a:spcBef>
              <a:spcAft>
                <a:spcPts val="1200"/>
              </a:spcAft>
              <a:buClr>
                <a:srgbClr val="000000"/>
              </a:buClr>
              <a:buNone/>
            </a:pPr>
            <a:r>
              <a:rPr lang="en-US" kern="0" smtClean="0"/>
              <a:t>“</a:t>
            </a:r>
            <a:r>
              <a:rPr lang="en-US"/>
              <a:t>The purpose of appellate review is to determine whether the trial court made an error and not to try the case de novo</a:t>
            </a:r>
            <a:r>
              <a:rPr lang="en-US" smtClean="0"/>
              <a:t>.”</a:t>
            </a:r>
            <a:endParaRPr lang="en-US" kern="0" dirty="0"/>
          </a:p>
        </p:txBody>
      </p:sp>
      <p:sp>
        <p:nvSpPr>
          <p:cNvPr id="9" name="Rectangle 8"/>
          <p:cNvSpPr/>
          <p:nvPr/>
        </p:nvSpPr>
        <p:spPr>
          <a:xfrm>
            <a:off x="1600200" y="4303421"/>
            <a:ext cx="7086600" cy="329307"/>
          </a:xfrm>
          <a:prstGeom prst="rect">
            <a:avLst/>
          </a:prstGeom>
        </p:spPr>
        <p:txBody>
          <a:bodyPr wrap="square" lIns="91427" tIns="45713" rIns="91427" bIns="45713">
            <a:spAutoFit/>
          </a:bodyPr>
          <a:lstStyle/>
          <a:p>
            <a:pPr algn="r" fontAlgn="base">
              <a:lnSpc>
                <a:spcPct val="110000"/>
              </a:lnSpc>
              <a:spcAft>
                <a:spcPts val="1200"/>
              </a:spcAft>
              <a:buClr>
                <a:srgbClr val="027DBA"/>
              </a:buClr>
              <a:buSzPct val="75000"/>
            </a:pPr>
            <a:r>
              <a:rPr lang="en-US" sz="1400" i="1" dirty="0">
                <a:solidFill>
                  <a:srgbClr val="BEB5AF"/>
                </a:solidFill>
              </a:rPr>
              <a:t>Turner v. Alpha Phi Sorority House, </a:t>
            </a:r>
            <a:r>
              <a:rPr lang="en-US" sz="1400" dirty="0">
                <a:solidFill>
                  <a:srgbClr val="BEB5AF"/>
                </a:solidFill>
              </a:rPr>
              <a:t>276 N.W.2d 63, 68 n.2 (Minn. 1979).</a:t>
            </a:r>
          </a:p>
        </p:txBody>
      </p:sp>
    </p:spTree>
    <p:extLst>
      <p:ext uri="{BB962C8B-B14F-4D97-AF65-F5344CB8AC3E}">
        <p14:creationId xmlns:p14="http://schemas.microsoft.com/office/powerpoint/2010/main" val="403842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8</a:t>
            </a:fld>
            <a:endParaRPr lang="en-US" dirty="0"/>
          </a:p>
        </p:txBody>
      </p:sp>
      <p:sp>
        <p:nvSpPr>
          <p:cNvPr id="3" name="Title 2"/>
          <p:cNvSpPr>
            <a:spLocks noGrp="1"/>
          </p:cNvSpPr>
          <p:nvPr>
            <p:ph type="title"/>
          </p:nvPr>
        </p:nvSpPr>
        <p:spPr/>
        <p:txBody>
          <a:bodyPr/>
          <a:lstStyle/>
          <a:p>
            <a:r>
              <a:rPr lang="en-US" dirty="0" smtClean="0"/>
              <a:t>When you can appeal</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a:t>Not every set back or loss in motion practice is appealable in real time.</a:t>
            </a:r>
          </a:p>
          <a:p>
            <a:pPr marL="282535" indent="-282535">
              <a:spcBef>
                <a:spcPts val="900"/>
              </a:spcBef>
            </a:pPr>
            <a:r>
              <a:rPr lang="en-US" dirty="0"/>
              <a:t>Typically only final judgment or orders following final judgment—with exceptions—are appealable.</a:t>
            </a:r>
          </a:p>
          <a:p>
            <a:pPr marL="282535" indent="-282535">
              <a:spcBef>
                <a:spcPts val="900"/>
              </a:spcBef>
            </a:pPr>
            <a:r>
              <a:rPr lang="en-US" dirty="0"/>
              <a:t>If there is no final judgment or claims remain, then you either:</a:t>
            </a:r>
          </a:p>
          <a:p>
            <a:pPr marL="685673" lvl="1" indent="-282535">
              <a:spcBef>
                <a:spcPts val="900"/>
              </a:spcBef>
            </a:pPr>
            <a:r>
              <a:rPr lang="en-US" dirty="0" smtClean="0"/>
              <a:t>Wait until the case is resolved through final judgment;</a:t>
            </a:r>
          </a:p>
          <a:p>
            <a:pPr marL="685673" lvl="1" indent="-282535">
              <a:spcBef>
                <a:spcPts val="900"/>
              </a:spcBef>
            </a:pPr>
            <a:r>
              <a:rPr lang="en-US" dirty="0" smtClean="0"/>
              <a:t>Seek permission to appeal (an interlocutory appeal)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7700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E9E4D3-E1F3-4625-8DFA-0C97878D3C1B}" type="slidenum">
              <a:rPr lang="en-US" smtClean="0"/>
              <a:pPr/>
              <a:t>9</a:t>
            </a:fld>
            <a:endParaRPr lang="en-US" dirty="0"/>
          </a:p>
        </p:txBody>
      </p:sp>
      <p:sp>
        <p:nvSpPr>
          <p:cNvPr id="3" name="Title 2"/>
          <p:cNvSpPr>
            <a:spLocks noGrp="1"/>
          </p:cNvSpPr>
          <p:nvPr>
            <p:ph type="title"/>
          </p:nvPr>
        </p:nvSpPr>
        <p:spPr/>
        <p:txBody>
          <a:bodyPr/>
          <a:lstStyle/>
          <a:p>
            <a:r>
              <a:rPr lang="en-US" dirty="0" smtClean="0"/>
              <a:t>Scope of appeal</a:t>
            </a:r>
            <a:endParaRPr lang="en-US" dirty="0"/>
          </a:p>
        </p:txBody>
      </p:sp>
      <p:sp>
        <p:nvSpPr>
          <p:cNvPr id="4" name="Content Placeholder 3"/>
          <p:cNvSpPr>
            <a:spLocks noGrp="1"/>
          </p:cNvSpPr>
          <p:nvPr>
            <p:ph idx="1"/>
          </p:nvPr>
        </p:nvSpPr>
        <p:spPr>
          <a:xfrm>
            <a:off x="457200" y="1028701"/>
            <a:ext cx="8471370" cy="3657600"/>
          </a:xfrm>
        </p:spPr>
        <p:txBody>
          <a:bodyPr>
            <a:normAutofit/>
          </a:bodyPr>
          <a:lstStyle/>
          <a:p>
            <a:pPr marL="282535" indent="-282535">
              <a:spcBef>
                <a:spcPts val="900"/>
              </a:spcBef>
            </a:pPr>
            <a:r>
              <a:rPr lang="en-US" dirty="0"/>
              <a:t>Appeals center on legal issues (versus fact disputes</a:t>
            </a:r>
            <a:r>
              <a:rPr lang="en-US" dirty="0" smtClean="0"/>
              <a:t>)</a:t>
            </a:r>
            <a:endParaRPr lang="en-US" dirty="0"/>
          </a:p>
          <a:p>
            <a:pPr marL="282535" indent="-282535">
              <a:spcBef>
                <a:spcPts val="900"/>
              </a:spcBef>
            </a:pPr>
            <a:r>
              <a:rPr lang="en-US" dirty="0"/>
              <a:t>Narrowing the appeal is essential to keep the focus on the central legal </a:t>
            </a:r>
            <a:r>
              <a:rPr lang="en-US" dirty="0" smtClean="0"/>
              <a:t>question</a:t>
            </a:r>
          </a:p>
          <a:p>
            <a:pPr marL="282535" indent="-282535">
              <a:spcBef>
                <a:spcPts val="900"/>
              </a:spcBef>
            </a:pPr>
            <a:r>
              <a:rPr lang="en-US" dirty="0" smtClean="0"/>
              <a:t>Only issues properly raised below and preserved for appeal may be examined by the appellate courts</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0440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obinsKaplan">
  <a:themeElements>
    <a:clrScheme name="Robins Kaplin">
      <a:dk1>
        <a:srgbClr val="000000"/>
      </a:dk1>
      <a:lt1>
        <a:srgbClr val="FFFFFF"/>
      </a:lt1>
      <a:dk2>
        <a:srgbClr val="666666"/>
      </a:dk2>
      <a:lt2>
        <a:srgbClr val="BEB5AF"/>
      </a:lt2>
      <a:accent1>
        <a:srgbClr val="D13239"/>
      </a:accent1>
      <a:accent2>
        <a:srgbClr val="007698"/>
      </a:accent2>
      <a:accent3>
        <a:srgbClr val="E36F1E"/>
      </a:accent3>
      <a:accent4>
        <a:srgbClr val="835379"/>
      </a:accent4>
      <a:accent5>
        <a:srgbClr val="597B7C"/>
      </a:accent5>
      <a:accent6>
        <a:srgbClr val="DAAB28"/>
      </a:accent6>
      <a:hlink>
        <a:srgbClr val="D13239"/>
      </a:hlink>
      <a:folHlink>
        <a:srgbClr val="BEB5AF"/>
      </a:folHlink>
    </a:clrScheme>
    <a:fontScheme name="Robins Kapl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1457</Words>
  <Application>Microsoft Office PowerPoint</Application>
  <PresentationFormat>On-screen Show (16:9)</PresentationFormat>
  <Paragraphs>189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RobinsKaplan</vt:lpstr>
      <vt:lpstr>The world of appellate practice and strategy </vt:lpstr>
      <vt:lpstr>The Appellate Landscape</vt:lpstr>
      <vt:lpstr>Appellate overview</vt:lpstr>
      <vt:lpstr>I. The appellate process</vt:lpstr>
      <vt:lpstr>Role of Appellate Courts</vt:lpstr>
      <vt:lpstr>Appellate courts</vt:lpstr>
      <vt:lpstr>PowerPoint Presentation</vt:lpstr>
      <vt:lpstr>When you can appeal</vt:lpstr>
      <vt:lpstr>Scope of appeal</vt:lpstr>
      <vt:lpstr>Standards of review</vt:lpstr>
      <vt:lpstr>Findings of Fact By Trial Court</vt:lpstr>
      <vt:lpstr>PowerPoint Presentation</vt:lpstr>
      <vt:lpstr>II. Strategic considerations</vt:lpstr>
      <vt:lpstr>The appeal starts long before the appeal</vt:lpstr>
      <vt:lpstr>The record</vt:lpstr>
      <vt:lpstr>Framing issues for appeal</vt:lpstr>
      <vt:lpstr>Framing issues for appeal (Cont.)</vt:lpstr>
      <vt:lpstr>Appellate briefing</vt:lpstr>
      <vt:lpstr>Length of appeals</vt:lpstr>
      <vt:lpstr>Briefing</vt:lpstr>
      <vt:lpstr>Presenting issues on appeal</vt:lpstr>
      <vt:lpstr>PowerPoint Presentation</vt:lpstr>
      <vt:lpstr>PowerPoint Presentation</vt:lpstr>
      <vt:lpstr>Hiring appellate counsel</vt:lpstr>
      <vt:lpstr>What counsel to use</vt:lpstr>
      <vt:lpstr>Appellate counsel (Cont.)</vt:lpstr>
      <vt:lpstr>III. Should you appeal</vt:lpstr>
      <vt:lpstr>PowerPoint Presentation</vt:lpstr>
      <vt:lpstr>Chance of success</vt:lpstr>
      <vt:lpstr>Chance of success (Cont.)</vt:lpstr>
      <vt:lpstr>Chance of success (Cont.)</vt:lpstr>
      <vt:lpstr>Decide your objectives</vt:lpstr>
      <vt:lpstr>Objectives (Cont.)</vt:lpstr>
      <vt:lpstr>Risks of appeal</vt:lpstr>
      <vt:lpstr>Questions?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of appellate practice and strategy </dc:title>
  <cp:lastModifiedBy>Rebecca A Leon</cp:lastModifiedBy>
  <cp:revision>1</cp:revision>
  <dcterms:modified xsi:type="dcterms:W3CDTF">2016-07-28T20:26:59Z</dcterms:modified>
</cp:coreProperties>
</file>